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6" r:id="rId56"/>
    <p:sldId id="2517" r:id="rId57"/>
    <p:sldId id="2518" r:id="rId58"/>
    <p:sldId id="2519" r:id="rId59"/>
    <p:sldId id="2520" r:id="rId60"/>
    <p:sldId id="2521" r:id="rId61"/>
    <p:sldId id="2522" r:id="rId62"/>
    <p:sldId id="2523" r:id="rId63"/>
    <p:sldId id="2524" r:id="rId64"/>
    <p:sldId id="2526" r:id="rId65"/>
    <p:sldId id="2528" r:id="rId66"/>
    <p:sldId id="2529" r:id="rId67"/>
    <p:sldId id="2530" r:id="rId68"/>
    <p:sldId id="253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6/26/2023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6/26/2023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cs typeface="B Nazanin" panose="00000400000000000000" pitchFamily="2" charset="-78"/>
              </a:rPr>
              <a:t>1</a:t>
            </a:fld>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cs typeface="B Nazanin" panose="00000400000000000000" pitchFamily="2" charset="-78"/>
            </a:endParaRPr>
          </a:p>
          <a:p>
            <a:pPr algn="ctr"/>
            <a:r>
              <a:rPr lang="en-US" sz="1100" b="0" i="0" u="none" strike="noStrike" baseline="0" dirty="0">
                <a:solidFill>
                  <a:srgbClr val="000000"/>
                </a:solidFill>
                <a:latin typeface="Impact" panose="020B0806030902050204" pitchFamily="34" charset="0"/>
                <a:cs typeface="B Nazanin" panose="00000400000000000000" pitchFamily="2" charset="-78"/>
              </a:rPr>
              <a:t> </a:t>
            </a:r>
            <a:r>
              <a:rPr lang="en-US" sz="3200" b="0" i="0" u="none" strike="noStrike" baseline="0" dirty="0">
                <a:solidFill>
                  <a:srgbClr val="2A1A00"/>
                </a:solidFill>
                <a:latin typeface="Impact" panose="020B0806030902050204" pitchFamily="34" charset="0"/>
                <a:cs typeface="B Nazanin" panose="00000400000000000000" pitchFamily="2" charset="-78"/>
              </a:rPr>
              <a:t>ARITHMETIC FOR COMPUTERS </a:t>
            </a:r>
          </a:p>
          <a:p>
            <a:pPr algn="ctr"/>
            <a:r>
              <a:rPr lang="fa-IR" sz="3200" dirty="0">
                <a:solidFill>
                  <a:srgbClr val="2A1A00"/>
                </a:solidFill>
                <a:latin typeface="Impact" panose="020B0806030902050204" pitchFamily="34" charset="0"/>
                <a:cs typeface="B Nazanin" panose="00000400000000000000" pitchFamily="2" charset="-78"/>
              </a:rPr>
              <a:t>حسابگر برای کامپیوتر</a:t>
            </a:r>
            <a:endParaRPr lang="en-US" sz="3200" b="0" i="0" u="none" strike="noStrike" baseline="0" dirty="0">
              <a:solidFill>
                <a:srgbClr val="2A1A00"/>
              </a:solidFill>
              <a:latin typeface="Impact" panose="020B0806030902050204" pitchFamily="34" charset="0"/>
              <a:cs typeface="B Nazanin" panose="00000400000000000000" pitchFamily="2" charset="-78"/>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cs typeface="B Nazanin" panose="00000400000000000000" pitchFamily="2" charset="-78"/>
              </a:rPr>
              <a:t>جمع کننده ای که ما الان ساختیم را می نامیم </a:t>
            </a:r>
            <a:r>
              <a:rPr lang="en-US" dirty="0">
                <a:cs typeface="B Nazanin" panose="00000400000000000000" pitchFamily="2" charset="-78"/>
              </a:rPr>
              <a:t>Ripple Carry Adder</a:t>
            </a:r>
          </a:p>
          <a:p>
            <a:pPr algn="r" rtl="1"/>
            <a:r>
              <a:rPr lang="fa-IR" dirty="0">
                <a:cs typeface="B Nazanin" panose="00000400000000000000" pitchFamily="2" charset="-78"/>
              </a:rPr>
              <a:t>بیت حامل ممکن است از </a:t>
            </a:r>
            <a:r>
              <a:rPr lang="en-US" dirty="0">
                <a:cs typeface="B Nazanin" panose="00000400000000000000" pitchFamily="2" charset="-78"/>
              </a:rPr>
              <a:t>LSB </a:t>
            </a:r>
            <a:r>
              <a:rPr lang="fa-IR" dirty="0">
                <a:cs typeface="B Nazanin" panose="00000400000000000000" pitchFamily="2" charset="-78"/>
              </a:rPr>
              <a:t>به </a:t>
            </a:r>
            <a:r>
              <a:rPr lang="en-US" dirty="0">
                <a:cs typeface="B Nazanin" panose="00000400000000000000" pitchFamily="2" charset="-78"/>
              </a:rPr>
              <a:t>MSB </a:t>
            </a:r>
            <a:r>
              <a:rPr lang="fa-IR" dirty="0">
                <a:cs typeface="B Nazanin" panose="00000400000000000000" pitchFamily="2" charset="-78"/>
              </a:rPr>
              <a:t>ارتقا پیدا کند</a:t>
            </a:r>
          </a:p>
          <a:p>
            <a:pPr algn="r" rtl="1"/>
            <a:r>
              <a:rPr lang="fa-IR" dirty="0">
                <a:cs typeface="B Nazanin" panose="00000400000000000000" pitchFamily="2" charset="-78"/>
              </a:rPr>
              <a:t>بدترین حالت تاخیر برای یک جمع کننده </a:t>
            </a:r>
            <a:r>
              <a:rPr lang="en-US" dirty="0">
                <a:cs typeface="B Nazanin" panose="00000400000000000000" pitchFamily="2" charset="-78"/>
              </a:rPr>
              <a:t>N Bit RC </a:t>
            </a:r>
            <a:r>
              <a:rPr lang="fa-IR" dirty="0">
                <a:cs typeface="B Nazanin" panose="00000400000000000000" pitchFamily="2" charset="-78"/>
              </a:rPr>
              <a:t>تاخیر 2 </a:t>
            </a:r>
            <a:r>
              <a:rPr lang="en-US" dirty="0">
                <a:cs typeface="B Nazanin" panose="00000400000000000000" pitchFamily="2" charset="-78"/>
              </a:rPr>
              <a:t>N Gate</a:t>
            </a:r>
          </a:p>
          <a:p>
            <a:pPr algn="r" rtl="1"/>
            <a:r>
              <a:rPr lang="fa-IR" dirty="0">
                <a:cs typeface="B Nazanin" panose="00000400000000000000" pitchFamily="2" charset="-78"/>
              </a:rPr>
              <a:t>نکته: جمع کننده های </a:t>
            </a:r>
            <a:r>
              <a:rPr lang="en-US" dirty="0">
                <a:cs typeface="B Nazanin" panose="00000400000000000000" pitchFamily="2" charset="-78"/>
              </a:rPr>
              <a:t>Ripple Carry </a:t>
            </a:r>
            <a:r>
              <a:rPr lang="fa-IR" dirty="0">
                <a:cs typeface="B Nazanin" panose="00000400000000000000" pitchFamily="2" charset="-78"/>
              </a:rPr>
              <a:t>آهسته هستند. جمع کننده های سریعتر ممکن</a:t>
            </a:r>
          </a:p>
          <a:p>
            <a:pPr algn="r" rtl="1"/>
            <a:r>
              <a:rPr lang="fa-IR" dirty="0">
                <a:cs typeface="B Nazanin" panose="00000400000000000000" pitchFamily="2" charset="-78"/>
              </a:rPr>
              <a:t>است سرعت بدهند به حرکت </a:t>
            </a:r>
            <a:r>
              <a:rPr lang="en-US" dirty="0">
                <a:cs typeface="B Nazanin" panose="00000400000000000000" pitchFamily="2" charset="-78"/>
              </a:rPr>
              <a:t>Carry </a:t>
            </a:r>
            <a:r>
              <a:rPr lang="fa-IR" dirty="0">
                <a:cs typeface="B Nazanin" panose="00000400000000000000" pitchFamily="2" charset="-78"/>
              </a:rPr>
              <a:t>از یک سر به سر دیگر</a:t>
            </a:r>
            <a:endParaRPr lang="en-US" dirty="0">
              <a:cs typeface="B Nazanin" panose="00000400000000000000" pitchFamily="2" charset="-78"/>
            </a:endParaRPr>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cs typeface="B Nazanin" panose="00000400000000000000" pitchFamily="2" charset="-78"/>
              </a:rPr>
              <a:t>معایب </a:t>
            </a:r>
            <a:r>
              <a:rPr lang="en-US" sz="4000" b="0" i="0" u="none" strike="noStrike" baseline="0" dirty="0">
                <a:solidFill>
                  <a:srgbClr val="000000"/>
                </a:solidFill>
                <a:latin typeface="BNazanin"/>
                <a:cs typeface="B Nazanin" panose="00000400000000000000" pitchFamily="2" charset="-78"/>
              </a:rPr>
              <a:t>Ripple carry</a:t>
            </a:r>
            <a:endParaRPr lang="en-US" sz="1000" dirty="0">
              <a:cs typeface="B Nazanin" panose="00000400000000000000" pitchFamily="2" charset="-78"/>
            </a:endParaRPr>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one extreme: </a:t>
            </a:r>
            <a:r>
              <a:rPr lang="en-US" sz="1800" b="0" i="1" u="none" strike="noStrike" baseline="0" dirty="0">
                <a:solidFill>
                  <a:srgbClr val="585858"/>
                </a:solidFill>
                <a:latin typeface="Gill Sans MT" panose="020B0502020104020203" pitchFamily="34" charset="0"/>
                <a:cs typeface="B Nazanin" panose="00000400000000000000" pitchFamily="2" charset="-78"/>
              </a:rPr>
              <a:t>ripple-carry</a:t>
            </a:r>
            <a:r>
              <a:rPr lang="en-US" sz="1800" b="0" i="0" u="none" strike="noStrike" baseline="0" dirty="0">
                <a:solidFill>
                  <a:srgbClr val="585858"/>
                </a:solidFill>
                <a:latin typeface="Gill Sans MT" panose="020B0502020104020203" pitchFamily="34" charset="0"/>
                <a:cs typeface="B Nazanin" panose="00000400000000000000" pitchFamily="2" charset="-78"/>
              </a:rPr>
              <a:t>–carry ripples through 32 ALUs, slow!</a:t>
            </a:r>
          </a:p>
          <a:p>
            <a:r>
              <a:rPr lang="en-US" sz="1800" b="0" i="0" u="none" strike="noStrike" baseline="0" dirty="0">
                <a:solidFill>
                  <a:srgbClr val="585858"/>
                </a:solidFill>
                <a:latin typeface="Gill Sans MT" panose="020B0502020104020203" pitchFamily="34" charset="0"/>
                <a:cs typeface="B Nazanin" panose="00000400000000000000" pitchFamily="2" charset="-78"/>
              </a:rPr>
              <a:t>other extreme: sum-of-products for each </a:t>
            </a:r>
            <a:r>
              <a:rPr lang="en-US" sz="1800" b="0" i="0" u="none" strike="noStrike" baseline="0" dirty="0" err="1">
                <a:solidFill>
                  <a:srgbClr val="585858"/>
                </a:solidFill>
                <a:latin typeface="Gill Sans MT" panose="020B0502020104020203" pitchFamily="34" charset="0"/>
                <a:cs typeface="B Nazanin" panose="00000400000000000000" pitchFamily="2" charset="-78"/>
              </a:rPr>
              <a:t>CarryIn</a:t>
            </a:r>
            <a:r>
              <a:rPr lang="en-US" sz="1800" b="0" i="0" u="none" strike="noStrike" baseline="0" dirty="0">
                <a:solidFill>
                  <a:srgbClr val="585858"/>
                </a:solidFill>
                <a:latin typeface="Gill Sans MT" panose="020B0502020104020203" pitchFamily="34" charset="0"/>
                <a:cs typeface="B Nazanin" panose="00000400000000000000" pitchFamily="2" charset="-78"/>
              </a:rPr>
              <a:t> bit –super fast!</a:t>
            </a:r>
          </a:p>
          <a:p>
            <a:r>
              <a:rPr lang="en-US" sz="1800" b="0" i="0" u="none" strike="noStrike" baseline="0" dirty="0" err="1">
                <a:solidFill>
                  <a:srgbClr val="585858"/>
                </a:solidFill>
                <a:latin typeface="Gill Sans MT" panose="020B0502020104020203" pitchFamily="34" charset="0"/>
                <a:cs typeface="B Nazanin" panose="00000400000000000000" pitchFamily="2" charset="-78"/>
              </a:rPr>
              <a:t>CarryIn</a:t>
            </a:r>
            <a:r>
              <a:rPr lang="en-US" sz="1800" b="0" i="0" u="none" strike="noStrike" baseline="0" dirty="0">
                <a:solidFill>
                  <a:srgbClr val="585858"/>
                </a:solidFill>
                <a:latin typeface="Gill Sans MT" panose="020B0502020104020203" pitchFamily="34" charset="0"/>
                <a:cs typeface="B Nazanin" panose="00000400000000000000" pitchFamily="2" charset="-78"/>
              </a:rPr>
              <a:t> bits:</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cs typeface="B Nazanin" panose="00000400000000000000" pitchFamily="2" charset="-78"/>
              </a:rPr>
              <a:t>یک حالت افراطی: موج دار شدن-حمل کردن امواج از طریق 32 </a:t>
            </a:r>
            <a:r>
              <a:rPr lang="en-US" dirty="0">
                <a:cs typeface="B Nazanin" panose="00000400000000000000" pitchFamily="2" charset="-78"/>
              </a:rPr>
              <a:t>ALU، </a:t>
            </a:r>
            <a:r>
              <a:rPr lang="fa-IR" dirty="0">
                <a:cs typeface="B Nazanin" panose="00000400000000000000" pitchFamily="2" charset="-78"/>
              </a:rPr>
              <a:t>آهسته!</a:t>
            </a:r>
          </a:p>
          <a:p>
            <a:pPr algn="r" rtl="1"/>
            <a:r>
              <a:rPr lang="fa-IR" dirty="0">
                <a:cs typeface="B Nazanin" panose="00000400000000000000" pitchFamily="2" charset="-78"/>
              </a:rPr>
              <a:t>افراطی دیگر: مجموع محصولات برای هر بیت </a:t>
            </a:r>
            <a:r>
              <a:rPr lang="en-US" dirty="0" err="1">
                <a:cs typeface="B Nazanin" panose="00000400000000000000" pitchFamily="2" charset="-78"/>
              </a:rPr>
              <a:t>CarryIn</a:t>
            </a:r>
            <a:r>
              <a:rPr lang="en-US" dirty="0">
                <a:cs typeface="B Nazanin" panose="00000400000000000000" pitchFamily="2" charset="-78"/>
              </a:rPr>
              <a:t> - </a:t>
            </a:r>
            <a:r>
              <a:rPr lang="fa-IR" dirty="0">
                <a:cs typeface="B Nazanin" panose="00000400000000000000" pitchFamily="2" charset="-78"/>
              </a:rPr>
              <a:t>فوق العاده سریع!</a:t>
            </a:r>
          </a:p>
          <a:p>
            <a:pPr algn="r" rtl="1"/>
            <a:r>
              <a:rPr lang="fa-IR" dirty="0">
                <a:cs typeface="B Nazanin" panose="00000400000000000000" pitchFamily="2" charset="-78"/>
              </a:rPr>
              <a:t>بیت های </a:t>
            </a:r>
            <a:r>
              <a:rPr lang="en-US" dirty="0" err="1">
                <a:cs typeface="B Nazanin" panose="00000400000000000000" pitchFamily="2" charset="-78"/>
              </a:rPr>
              <a:t>CarryIn</a:t>
            </a:r>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fa-IR" dirty="0">
                <a:cs typeface="B Nazanin" panose="00000400000000000000" pitchFamily="2" charset="-78"/>
              </a:rPr>
              <a:t>چقدر سریع؟ اما برای </a:t>
            </a:r>
            <a:r>
              <a:rPr lang="en-US" dirty="0">
                <a:cs typeface="B Nazanin" panose="00000400000000000000" pitchFamily="2" charset="-78"/>
              </a:rPr>
              <a:t>ALU 32 </a:t>
            </a:r>
            <a:r>
              <a:rPr lang="fa-IR" dirty="0">
                <a:cs typeface="B Nazanin" panose="00000400000000000000" pitchFamily="2" charset="-78"/>
              </a:rPr>
              <a:t>بیتی امکان پذیر نیست! چرا؟ پیچیدگی نمایی!!</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CARRY LOOKAHEAD</a:t>
            </a:r>
            <a:endParaRPr lang="en-US" dirty="0">
              <a:cs typeface="B Nazanin" panose="00000400000000000000" pitchFamily="2" charset="-78"/>
            </a:endParaRPr>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p>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p>
          <a:p>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 </a:t>
            </a:r>
            <a:r>
              <a:rPr lang="en-US" sz="1800" b="0" i="0" u="none" strike="noStrike" baseline="0" dirty="0">
                <a:solidFill>
                  <a:srgbClr val="585858"/>
                </a:solidFill>
                <a:latin typeface="Gill Sans MT" panose="020B0502020104020203" pitchFamily="34" charset="0"/>
                <a:cs typeface="B Nazanin" panose="00000400000000000000" pitchFamily="2" charset="-78"/>
              </a:rPr>
              <a:t>(substituting for </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0</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1</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1</a:t>
            </a:r>
          </a:p>
          <a:p>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3</a:t>
            </a:r>
            <a:r>
              <a:rPr lang="en-US" sz="1800" b="0" i="0" u="none" strike="noStrike" baseline="0" dirty="0">
                <a:solidFill>
                  <a:srgbClr val="585858"/>
                </a:solidFill>
                <a:latin typeface="Courier New" panose="02070309020205020404" pitchFamily="49" charset="0"/>
                <a:cs typeface="B Nazanin" panose="00000400000000000000" pitchFamily="2" charset="-78"/>
              </a:rPr>
              <a:t>= b</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 a</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.c</a:t>
            </a:r>
            <a:r>
              <a:rPr lang="en-US" sz="1200" b="0" i="0" u="none" strike="noStrike" baseline="0" dirty="0">
                <a:solidFill>
                  <a:srgbClr val="585858"/>
                </a:solidFill>
                <a:latin typeface="Courier New" panose="02070309020205020404" pitchFamily="49" charset="0"/>
                <a:cs typeface="B Nazanin" panose="00000400000000000000" pitchFamily="2" charset="-78"/>
              </a:rPr>
              <a:t>2 </a:t>
            </a:r>
            <a:r>
              <a:rPr lang="en-US" sz="1800" b="0" i="0" u="none" strike="noStrike" baseline="0" dirty="0">
                <a:solidFill>
                  <a:srgbClr val="585858"/>
                </a:solidFill>
                <a:latin typeface="Courier New" panose="02070309020205020404" pitchFamily="49" charset="0"/>
                <a:cs typeface="B Nazanin" panose="00000400000000000000" pitchFamily="2" charset="-78"/>
              </a:rPr>
              <a:t>+a</a:t>
            </a:r>
            <a:r>
              <a:rPr lang="en-US" sz="1200" b="0" i="0" u="none" strike="noStrike" baseline="0" dirty="0">
                <a:solidFill>
                  <a:srgbClr val="585858"/>
                </a:solidFill>
                <a:latin typeface="Courier New" panose="02070309020205020404" pitchFamily="49" charset="0"/>
                <a:cs typeface="B Nazanin" panose="00000400000000000000" pitchFamily="2" charset="-78"/>
              </a:rPr>
              <a:t>2</a:t>
            </a:r>
            <a:r>
              <a:rPr lang="en-US" sz="1800" b="0" i="0" u="none" strike="noStrike" baseline="0" dirty="0">
                <a:solidFill>
                  <a:srgbClr val="585858"/>
                </a:solidFill>
                <a:latin typeface="Courier New" panose="02070309020205020404" pitchFamily="49" charset="0"/>
                <a:cs typeface="B Nazanin" panose="00000400000000000000" pitchFamily="2" charset="-78"/>
              </a:rPr>
              <a:t>.b</a:t>
            </a:r>
            <a:r>
              <a:rPr lang="en-US" sz="1200" b="0" i="0" u="none" strike="noStrike" baseline="0" dirty="0">
                <a:solidFill>
                  <a:srgbClr val="585858"/>
                </a:solidFill>
                <a:latin typeface="Courier New" panose="02070309020205020404" pitchFamily="49" charset="0"/>
                <a:cs typeface="B Nazanin" panose="00000400000000000000" pitchFamily="2" charset="-78"/>
              </a:rPr>
              <a:t>2 </a:t>
            </a:r>
          </a:p>
          <a:p>
            <a:r>
              <a:rPr lang="en-US" sz="1800" b="0" i="0" u="none" strike="noStrike" baseline="0" dirty="0">
                <a:solidFill>
                  <a:srgbClr val="585858"/>
                </a:solidFill>
                <a:latin typeface="Courier New" panose="02070309020205020404" pitchFamily="49" charset="0"/>
                <a:cs typeface="B Nazanin" panose="00000400000000000000" pitchFamily="2" charset="-78"/>
              </a:rPr>
              <a:t>= </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 sum of 15 4-term products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1800" b="0" i="0" u="none" strike="noStrike" baseline="0" dirty="0">
                <a:solidFill>
                  <a:srgbClr val="585858"/>
                </a:solidFill>
                <a:latin typeface="Gill Sans MT" panose="020B0502020104020203" pitchFamily="34" charset="0"/>
                <a:cs typeface="B Nazanin" panose="00000400000000000000" pitchFamily="2" charset="-78"/>
              </a:rPr>
              <a:t>How fast? But not feasible for a 32-bit ALU! Why? Exponential complexity!!</a:t>
            </a:r>
            <a:endParaRPr lang="en-US" dirty="0">
              <a:solidFill>
                <a:srgbClr val="585858"/>
              </a:solidFill>
              <a:latin typeface="Gill Sans MT" panose="020B0502020104020203" pitchFamily="34" charset="0"/>
              <a:cs typeface="B Nazanin" panose="00000400000000000000" pitchFamily="2" charset="-78"/>
            </a:endParaRPr>
          </a:p>
          <a:p>
            <a:endParaRPr lang="en-US" dirty="0">
              <a:cs typeface="B Nazanin" panose="00000400000000000000" pitchFamily="2" charset="-78"/>
            </a:endParaRPr>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cs typeface="B Nazanin" panose="00000400000000000000" pitchFamily="2" charset="-78"/>
              </a:rPr>
              <a:t>Two's complement approach: just negate b and add.</a:t>
            </a:r>
          </a:p>
          <a:p>
            <a:r>
              <a:rPr lang="en-US" dirty="0">
                <a:cs typeface="B Nazanin" panose="00000400000000000000" pitchFamily="2" charset="-78"/>
              </a:rPr>
              <a:t>How do we negate?</a:t>
            </a:r>
          </a:p>
          <a:p>
            <a:r>
              <a:rPr lang="en-US" dirty="0">
                <a:cs typeface="B Nazanin" panose="00000400000000000000" pitchFamily="2" charset="-78"/>
              </a:rPr>
              <a:t>recall negation shortcut : invert each bit of b and set </a:t>
            </a:r>
            <a:r>
              <a:rPr lang="en-US" dirty="0" err="1">
                <a:cs typeface="B Nazanin" panose="00000400000000000000" pitchFamily="2" charset="-78"/>
              </a:rPr>
              <a:t>CarryIn</a:t>
            </a:r>
            <a:r>
              <a:rPr lang="en-US" dirty="0">
                <a:cs typeface="B Nazanin" panose="00000400000000000000" pitchFamily="2" charset="-78"/>
              </a:rPr>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cs typeface="B Nazanin" panose="00000400000000000000" pitchFamily="2" charset="-78"/>
              </a:rPr>
              <a:t>رویکرد مکمل دو: فقط </a:t>
            </a:r>
            <a:r>
              <a:rPr lang="en-US" dirty="0">
                <a:cs typeface="B Nazanin" panose="00000400000000000000" pitchFamily="2" charset="-78"/>
              </a:rPr>
              <a:t>b </a:t>
            </a:r>
            <a:r>
              <a:rPr lang="fa-IR" dirty="0">
                <a:cs typeface="B Nazanin" panose="00000400000000000000" pitchFamily="2" charset="-78"/>
              </a:rPr>
              <a:t>را نفی کنید و اضافه کنید.</a:t>
            </a:r>
          </a:p>
          <a:p>
            <a:pPr algn="r" rtl="1"/>
            <a:r>
              <a:rPr lang="fa-IR" dirty="0">
                <a:cs typeface="B Nazanin" panose="00000400000000000000" pitchFamily="2" charset="-78"/>
              </a:rPr>
              <a:t>چگونه نفی کنیم؟</a:t>
            </a:r>
          </a:p>
          <a:p>
            <a:pPr algn="r" rtl="1"/>
            <a:r>
              <a:rPr lang="fa-IR" dirty="0">
                <a:cs typeface="B Nazanin" panose="00000400000000000000" pitchFamily="2" charset="-78"/>
              </a:rPr>
              <a:t>میانبر نفی فراخوانی: هر بیت از </a:t>
            </a:r>
            <a:r>
              <a:rPr lang="en-US" dirty="0">
                <a:cs typeface="B Nazanin" panose="00000400000000000000" pitchFamily="2" charset="-78"/>
              </a:rPr>
              <a:t>b </a:t>
            </a:r>
            <a:r>
              <a:rPr lang="fa-IR" dirty="0">
                <a:cs typeface="B Nazanin" panose="00000400000000000000" pitchFamily="2" charset="-78"/>
              </a:rPr>
              <a:t>را معکوس کنید و </a:t>
            </a:r>
            <a:r>
              <a:rPr lang="en-US" dirty="0" err="1">
                <a:cs typeface="B Nazanin" panose="00000400000000000000" pitchFamily="2" charset="-78"/>
              </a:rPr>
              <a:t>CarryIn</a:t>
            </a:r>
            <a:r>
              <a:rPr lang="en-US" dirty="0">
                <a:cs typeface="B Nazanin" panose="00000400000000000000" pitchFamily="2" charset="-78"/>
              </a:rPr>
              <a:t> </a:t>
            </a:r>
            <a:r>
              <a:rPr lang="fa-IR" dirty="0">
                <a:cs typeface="B Nazanin" panose="00000400000000000000" pitchFamily="2" charset="-78"/>
              </a:rPr>
              <a:t>را روی بیت کم اهمیت (</a:t>
            </a:r>
            <a:r>
              <a:rPr lang="en-US" dirty="0">
                <a:cs typeface="B Nazanin" panose="00000400000000000000" pitchFamily="2" charset="-78"/>
              </a:rPr>
              <a:t>ALU0) </a:t>
            </a:r>
            <a:r>
              <a:rPr lang="fa-IR" dirty="0">
                <a:cs typeface="B Nazanin" panose="00000400000000000000" pitchFamily="2" charset="-78"/>
              </a:rPr>
              <a:t>روی 1 تنظیم کنید.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WHAT ABOUT SUBTRACTION (A –B) ?</a:t>
            </a:r>
            <a:endParaRPr lang="en-US" dirty="0">
              <a:cs typeface="B Nazanin" panose="00000400000000000000" pitchFamily="2" charset="-78"/>
            </a:endParaRPr>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Need to support the </a:t>
            </a:r>
            <a:r>
              <a:rPr lang="en-US" sz="1800" b="0" i="1" u="none" strike="noStrike" baseline="0" dirty="0">
                <a:solidFill>
                  <a:srgbClr val="585858"/>
                </a:solidFill>
                <a:latin typeface="Gill Sans MT" panose="020B0502020104020203" pitchFamily="34" charset="0"/>
                <a:cs typeface="B Nazanin" panose="00000400000000000000" pitchFamily="2" charset="-78"/>
              </a:rPr>
              <a:t>set-on-less-</a:t>
            </a:r>
            <a:r>
              <a:rPr lang="en-US" sz="1800" b="0" i="1" u="none" strike="noStrike" baseline="0" dirty="0" err="1">
                <a:solidFill>
                  <a:srgbClr val="585858"/>
                </a:solidFill>
                <a:latin typeface="Gill Sans MT" panose="020B0502020104020203" pitchFamily="34" charset="0"/>
                <a:cs typeface="B Nazanin" panose="00000400000000000000" pitchFamily="2" charset="-78"/>
              </a:rPr>
              <a:t>than</a:t>
            </a:r>
            <a:r>
              <a:rPr lang="en-US" sz="1800" b="0" i="0" u="none" strike="noStrike" baseline="0" dirty="0" err="1">
                <a:solidFill>
                  <a:srgbClr val="585858"/>
                </a:solidFill>
                <a:latin typeface="Gill Sans MT" panose="020B0502020104020203" pitchFamily="34" charset="0"/>
                <a:cs typeface="B Nazanin" panose="00000400000000000000" pitchFamily="2" charset="-78"/>
              </a:rPr>
              <a:t>instruction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p>
          <a:p>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a:solidFill>
                  <a:srgbClr val="585858"/>
                </a:solidFill>
                <a:latin typeface="Courier New" panose="02070309020205020404" pitchFamily="49" charset="0"/>
                <a:cs typeface="B Nazanin" panose="00000400000000000000" pitchFamily="2" charset="-78"/>
              </a:rPr>
              <a:t>slt$t0, $t3, $t4</a:t>
            </a:r>
          </a:p>
          <a:p>
            <a:r>
              <a:rPr lang="en-US" sz="1800" b="0" i="0" u="none" strike="noStrike" baseline="0" dirty="0">
                <a:solidFill>
                  <a:srgbClr val="585858"/>
                </a:solidFill>
                <a:latin typeface="Gill Sans MT" panose="020B0502020104020203" pitchFamily="34" charset="0"/>
                <a:cs typeface="B Nazanin" panose="00000400000000000000" pitchFamily="2" charset="-78"/>
              </a:rPr>
              <a:t>remember: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r>
              <a:rPr lang="en-US" sz="1800" b="0" i="0" u="none" strike="noStrike" baseline="0" dirty="0" err="1">
                <a:solidFill>
                  <a:srgbClr val="585858"/>
                </a:solidFill>
                <a:latin typeface="Gill Sans MT" panose="020B0502020104020203" pitchFamily="34" charset="0"/>
                <a:cs typeface="B Nazanin" panose="00000400000000000000" pitchFamily="2" charset="-78"/>
              </a:rPr>
              <a:t>is</a:t>
            </a:r>
            <a:r>
              <a:rPr lang="en-US" sz="1800" b="0" i="0" u="none" strike="noStrike" baseline="0" dirty="0">
                <a:solidFill>
                  <a:srgbClr val="585858"/>
                </a:solidFill>
                <a:latin typeface="Gill Sans MT" panose="020B0502020104020203" pitchFamily="34" charset="0"/>
                <a:cs typeface="B Nazanin" panose="00000400000000000000" pitchFamily="2" charset="-78"/>
              </a:rPr>
              <a:t> an </a:t>
            </a:r>
            <a:r>
              <a:rPr lang="en-US" sz="1800" b="0" i="1" u="none" strike="noStrike" baseline="0" dirty="0">
                <a:solidFill>
                  <a:srgbClr val="585858"/>
                </a:solidFill>
                <a:latin typeface="Gill Sans MT" panose="020B0502020104020203" pitchFamily="34" charset="0"/>
                <a:cs typeface="B Nazanin" panose="00000400000000000000" pitchFamily="2" charset="-78"/>
              </a:rPr>
              <a:t>R-type </a:t>
            </a:r>
            <a:r>
              <a:rPr lang="en-US" sz="1800" b="0" i="1" u="none" strike="noStrike" baseline="0" dirty="0" err="1">
                <a:solidFill>
                  <a:srgbClr val="585858"/>
                </a:solidFill>
                <a:latin typeface="Gill Sans MT" panose="020B0502020104020203" pitchFamily="34" charset="0"/>
                <a:cs typeface="B Nazanin" panose="00000400000000000000" pitchFamily="2" charset="-78"/>
              </a:rPr>
              <a:t>instruction</a:t>
            </a:r>
            <a:r>
              <a:rPr lang="en-US" sz="1800" b="0" i="0" u="none" strike="noStrike" baseline="0" dirty="0" err="1">
                <a:solidFill>
                  <a:srgbClr val="585858"/>
                </a:solidFill>
                <a:latin typeface="Gill Sans MT" panose="020B0502020104020203" pitchFamily="34" charset="0"/>
                <a:cs typeface="B Nazanin" panose="00000400000000000000" pitchFamily="2" charset="-78"/>
              </a:rPr>
              <a:t>that</a:t>
            </a:r>
            <a:r>
              <a:rPr lang="en-US" sz="1800" b="0" i="0" u="none" strike="noStrike" baseline="0" dirty="0">
                <a:solidFill>
                  <a:srgbClr val="585858"/>
                </a:solidFill>
                <a:latin typeface="Gill Sans MT" panose="020B0502020104020203" pitchFamily="34" charset="0"/>
                <a:cs typeface="B Nazanin" panose="00000400000000000000" pitchFamily="2" charset="-78"/>
              </a:rPr>
              <a:t> produces 1 if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rtand</a:t>
            </a:r>
            <a:r>
              <a:rPr lang="en-US" sz="1800" b="0" i="0" u="none" strike="noStrike" baseline="0" dirty="0">
                <a:solidFill>
                  <a:srgbClr val="585858"/>
                </a:solidFill>
                <a:latin typeface="Gill Sans MT" panose="020B0502020104020203" pitchFamily="34" charset="0"/>
                <a:cs typeface="B Nazanin" panose="00000400000000000000" pitchFamily="2" charset="-78"/>
              </a:rPr>
              <a:t> 0 otherwise</a:t>
            </a:r>
          </a:p>
          <a:p>
            <a:r>
              <a:rPr lang="en-US" sz="1800" b="0" i="0" u="none" strike="noStrike" baseline="0" dirty="0">
                <a:solidFill>
                  <a:srgbClr val="585858"/>
                </a:solidFill>
                <a:latin typeface="Gill Sans MT" panose="020B0502020104020203" pitchFamily="34" charset="0"/>
                <a:cs typeface="B Nazanin" panose="00000400000000000000" pitchFamily="2" charset="-78"/>
              </a:rPr>
              <a:t>idea is to use subtraction: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rtrs</a:t>
            </a:r>
            <a:r>
              <a:rPr lang="en-US" sz="1800" b="0" i="0" u="none" strike="noStrike" baseline="0" dirty="0">
                <a:solidFill>
                  <a:srgbClr val="585858"/>
                </a:solidFill>
                <a:latin typeface="Gill Sans MT" panose="020B0502020104020203" pitchFamily="34" charset="0"/>
                <a:cs typeface="B Nazanin" panose="00000400000000000000" pitchFamily="2" charset="-78"/>
              </a:rPr>
              <a:t>–rt&lt; 0. Recall </a:t>
            </a:r>
            <a:r>
              <a:rPr lang="en-US" sz="1800" b="0" i="0" u="none" strike="noStrike" baseline="0" dirty="0" err="1">
                <a:solidFill>
                  <a:srgbClr val="585858"/>
                </a:solidFill>
                <a:latin typeface="Gill Sans MT" panose="020B0502020104020203" pitchFamily="34" charset="0"/>
                <a:cs typeface="B Nazanin" panose="00000400000000000000" pitchFamily="2" charset="-78"/>
              </a:rPr>
              <a:t>msbof</a:t>
            </a:r>
            <a:r>
              <a:rPr lang="en-US" sz="1800" b="0" i="0" u="none" strike="noStrike" baseline="0" dirty="0">
                <a:solidFill>
                  <a:srgbClr val="585858"/>
                </a:solidFill>
                <a:latin typeface="Gill Sans MT" panose="020B0502020104020203" pitchFamily="34" charset="0"/>
                <a:cs typeface="B Nazanin" panose="00000400000000000000" pitchFamily="2" charset="-78"/>
              </a:rPr>
              <a:t> negative number is 1</a:t>
            </a:r>
          </a:p>
          <a:p>
            <a:r>
              <a:rPr lang="en-US" sz="1800" b="0" i="0" u="none" strike="noStrike" baseline="0" dirty="0">
                <a:solidFill>
                  <a:srgbClr val="585858"/>
                </a:solidFill>
                <a:latin typeface="Gill Sans MT" panose="020B0502020104020203" pitchFamily="34" charset="0"/>
                <a:cs typeface="B Nazanin" panose="00000400000000000000" pitchFamily="2" charset="-78"/>
              </a:rPr>
              <a:t>two cases after subtraction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a:t>
            </a:r>
          </a:p>
          <a:p>
            <a:r>
              <a:rPr lang="en-US" sz="1800" b="0" i="0" u="none" strike="noStrike" baseline="0" dirty="0">
                <a:solidFill>
                  <a:srgbClr val="585858"/>
                </a:solidFill>
                <a:latin typeface="Gill Sans MT" panose="020B0502020104020203" pitchFamily="34" charset="0"/>
                <a:cs typeface="B Nazanin" panose="00000400000000000000" pitchFamily="2" charset="-78"/>
              </a:rPr>
              <a:t>if no </a:t>
            </a:r>
            <a:r>
              <a:rPr lang="en-US" sz="1800" b="0" i="0" u="none" strike="noStrike" baseline="0" dirty="0" err="1">
                <a:solidFill>
                  <a:srgbClr val="585858"/>
                </a:solidFill>
                <a:latin typeface="Gill Sans MT" panose="020B0502020104020203" pitchFamily="34" charset="0"/>
                <a:cs typeface="B Nazanin" panose="00000400000000000000" pitchFamily="2" charset="-78"/>
              </a:rPr>
              <a:t>overflowthen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rtmost</a:t>
            </a:r>
            <a:r>
              <a:rPr lang="en-US" sz="1800" b="0" i="0" u="none" strike="noStrike" baseline="0" dirty="0">
                <a:solidFill>
                  <a:srgbClr val="585858"/>
                </a:solidFill>
                <a:latin typeface="Gill Sans MT" panose="020B0502020104020203" pitchFamily="34" charset="0"/>
                <a:cs typeface="B Nazanin" panose="00000400000000000000" pitchFamily="2" charset="-78"/>
              </a:rPr>
              <a:t> significant bit of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 1</a:t>
            </a:r>
          </a:p>
          <a:p>
            <a:r>
              <a:rPr lang="en-US" sz="1800" b="0" i="0" u="none" strike="noStrike" baseline="0" dirty="0">
                <a:solidFill>
                  <a:srgbClr val="585858"/>
                </a:solidFill>
                <a:latin typeface="Gill Sans MT" panose="020B0502020104020203" pitchFamily="34" charset="0"/>
                <a:cs typeface="B Nazanin" panose="00000400000000000000" pitchFamily="2" charset="-78"/>
              </a:rPr>
              <a:t>if </a:t>
            </a:r>
            <a:r>
              <a:rPr lang="en-US" sz="1800" b="0" i="0" u="none" strike="noStrike" baseline="0" dirty="0" err="1">
                <a:solidFill>
                  <a:srgbClr val="585858"/>
                </a:solidFill>
                <a:latin typeface="Gill Sans MT" panose="020B0502020104020203" pitchFamily="34" charset="0"/>
                <a:cs typeface="B Nazanin" panose="00000400000000000000" pitchFamily="2" charset="-78"/>
              </a:rPr>
              <a:t>overflowthen</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&lt;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rtmost</a:t>
            </a:r>
            <a:r>
              <a:rPr lang="en-US" sz="1800" b="0" i="0" u="none" strike="noStrike" baseline="0" dirty="0">
                <a:solidFill>
                  <a:srgbClr val="585858"/>
                </a:solidFill>
                <a:latin typeface="Gill Sans MT" panose="020B0502020104020203" pitchFamily="34" charset="0"/>
                <a:cs typeface="B Nazanin" panose="00000400000000000000" pitchFamily="2" charset="-78"/>
              </a:rPr>
              <a:t> significant bit of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–rt= 0</a:t>
            </a:r>
          </a:p>
          <a:p>
            <a:r>
              <a:rPr lang="en-US" sz="1800" b="0" i="0" u="none" strike="noStrike" baseline="0" dirty="0">
                <a:solidFill>
                  <a:srgbClr val="585858"/>
                </a:solidFill>
                <a:latin typeface="Gill Sans MT" panose="020B0502020104020203" pitchFamily="34" charset="0"/>
                <a:cs typeface="B Nazanin" panose="00000400000000000000" pitchFamily="2" charset="-78"/>
              </a:rPr>
              <a:t>why?</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therefore</a:t>
            </a:r>
          </a:p>
          <a:p>
            <a:r>
              <a:rPr lang="en-US" sz="1800" b="0" i="0" u="none" strike="noStrike" baseline="0" dirty="0">
                <a:solidFill>
                  <a:srgbClr val="585858"/>
                </a:solidFill>
                <a:latin typeface="Gill Sans MT" panose="020B0502020104020203" pitchFamily="34" charset="0"/>
                <a:cs typeface="B Nazanin" panose="00000400000000000000" pitchFamily="2" charset="-78"/>
              </a:rPr>
              <a:t>set bit = </a:t>
            </a:r>
            <a:r>
              <a:rPr lang="en-US" sz="1800" b="0" i="0" u="none" strike="noStrike" baseline="0" dirty="0" err="1">
                <a:solidFill>
                  <a:srgbClr val="585858"/>
                </a:solidFill>
                <a:latin typeface="Gill Sans MT" panose="020B0502020104020203" pitchFamily="34" charset="0"/>
                <a:cs typeface="B Nazanin" panose="00000400000000000000" pitchFamily="2" charset="-78"/>
              </a:rPr>
              <a:t>msbof</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Gill Sans MT" panose="020B0502020104020203" pitchFamily="34" charset="0"/>
                <a:cs typeface="B Nazanin" panose="00000400000000000000" pitchFamily="2" charset="-78"/>
              </a:rPr>
              <a:t>rs</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Gill Sans MT" panose="020B0502020104020203" pitchFamily="34" charset="0"/>
                <a:cs typeface="B Nazanin" panose="00000400000000000000" pitchFamily="2" charset="-78"/>
              </a:rPr>
              <a:t>rtoverflow</a:t>
            </a:r>
            <a:r>
              <a:rPr lang="en-US" sz="1800" b="0" i="0" u="none" strike="noStrike" baseline="0" dirty="0">
                <a:solidFill>
                  <a:srgbClr val="585858"/>
                </a:solidFill>
                <a:latin typeface="Gill Sans MT" panose="020B0502020104020203" pitchFamily="34" charset="0"/>
                <a:cs typeface="B Nazanin" panose="00000400000000000000" pitchFamily="2" charset="-78"/>
              </a:rPr>
              <a:t> bit</a:t>
            </a:r>
          </a:p>
          <a:p>
            <a:r>
              <a:rPr lang="en-US" sz="1800" b="0" i="0" u="none" strike="noStrike" baseline="0" dirty="0">
                <a:solidFill>
                  <a:srgbClr val="585858"/>
                </a:solidFill>
                <a:latin typeface="Gill Sans MT" panose="020B0502020104020203" pitchFamily="34" charset="0"/>
                <a:cs typeface="B Nazanin" panose="00000400000000000000" pitchFamily="2" charset="-78"/>
              </a:rPr>
              <a:t>where </a:t>
            </a:r>
            <a:r>
              <a:rPr lang="en-US" sz="1800" b="0" i="1" u="none" strike="noStrike" baseline="0" dirty="0">
                <a:solidFill>
                  <a:srgbClr val="585858"/>
                </a:solidFill>
                <a:latin typeface="Gill Sans MT" panose="020B0502020104020203" pitchFamily="34" charset="0"/>
                <a:cs typeface="B Nazanin" panose="00000400000000000000" pitchFamily="2" charset="-78"/>
              </a:rPr>
              <a:t>set bit, </a:t>
            </a:r>
            <a:r>
              <a:rPr lang="en-US" sz="1800" b="0" i="0" u="none" strike="noStrike" baseline="0" dirty="0">
                <a:solidFill>
                  <a:srgbClr val="585858"/>
                </a:solidFill>
                <a:latin typeface="Gill Sans MT" panose="020B0502020104020203" pitchFamily="34" charset="0"/>
                <a:cs typeface="B Nazanin" panose="00000400000000000000" pitchFamily="2" charset="-78"/>
              </a:rPr>
              <a:t>which is output from ALU31, gives the result of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set bit is sent from ALU31 to ALU0 as the </a:t>
            </a:r>
            <a:r>
              <a:rPr lang="en-US" sz="1800" b="0" i="1" u="none" strike="noStrike" baseline="0" dirty="0" err="1">
                <a:solidFill>
                  <a:srgbClr val="585858"/>
                </a:solidFill>
                <a:latin typeface="Gill Sans MT" panose="020B0502020104020203" pitchFamily="34" charset="0"/>
                <a:cs typeface="B Nazanin" panose="00000400000000000000" pitchFamily="2" charset="-78"/>
              </a:rPr>
              <a:t>Less</a:t>
            </a:r>
            <a:r>
              <a:rPr lang="en-US" sz="1800" b="0" i="0" u="none" strike="noStrike" baseline="0" dirty="0" err="1">
                <a:solidFill>
                  <a:srgbClr val="585858"/>
                </a:solidFill>
                <a:latin typeface="Gill Sans MT" panose="020B0502020104020203" pitchFamily="34" charset="0"/>
                <a:cs typeface="B Nazanin" panose="00000400000000000000" pitchFamily="2" charset="-78"/>
              </a:rPr>
              <a:t>bit</a:t>
            </a:r>
            <a:r>
              <a:rPr lang="en-US" sz="1800" b="0" i="0" u="none" strike="noStrike" baseline="0" dirty="0">
                <a:solidFill>
                  <a:srgbClr val="585858"/>
                </a:solidFill>
                <a:latin typeface="Gill Sans MT" panose="020B0502020104020203" pitchFamily="34" charset="0"/>
                <a:cs typeface="B Nazanin" panose="00000400000000000000" pitchFamily="2" charset="-78"/>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cs typeface="B Nazanin" panose="00000400000000000000" pitchFamily="2" charset="-78"/>
              </a:rPr>
              <a:t>slt</a:t>
            </a:r>
            <a:r>
              <a:rPr lang="en-US" sz="1800" b="0" i="0" u="none" strike="noStrike" baseline="0" dirty="0">
                <a:solidFill>
                  <a:srgbClr val="585858"/>
                </a:solidFill>
                <a:latin typeface="Courier New" panose="02070309020205020404" pitchFamily="49" charset="0"/>
                <a:cs typeface="B Nazanin" panose="00000400000000000000" pitchFamily="2" charset="-78"/>
              </a:rPr>
              <a:t>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078313"/>
          </a:xfrm>
          <a:prstGeom prst="rect">
            <a:avLst/>
          </a:prstGeom>
          <a:noFill/>
        </p:spPr>
        <p:txBody>
          <a:bodyPr wrap="square" rtlCol="0">
            <a:spAutoFit/>
          </a:bodyPr>
          <a:lstStyle/>
          <a:p>
            <a:pPr algn="r" rtl="1"/>
            <a:r>
              <a:rPr lang="fa-IR" dirty="0">
                <a:cs typeface="B Nazanin" panose="00000400000000000000" pitchFamily="2" charset="-78"/>
              </a:rPr>
              <a:t>نیاز به پشتیبانی از دستورالعمل تنظیم کمتر از مقدار</a:t>
            </a:r>
          </a:p>
          <a:p>
            <a:pPr algn="r" rtl="1"/>
            <a:r>
              <a:rPr lang="fa-IR" dirty="0">
                <a:cs typeface="B Nazanin" panose="00000400000000000000" pitchFamily="2" charset="-78"/>
              </a:rPr>
              <a:t>به عنوان مثال، </a:t>
            </a:r>
            <a:r>
              <a:rPr lang="en-US" dirty="0">
                <a:cs typeface="B Nazanin" panose="00000400000000000000" pitchFamily="2" charset="-78"/>
              </a:rPr>
              <a:t>slt$t0، $t3، $t4</a:t>
            </a:r>
          </a:p>
          <a:p>
            <a:pPr algn="r" rtl="1"/>
            <a:r>
              <a:rPr lang="fa-IR" dirty="0">
                <a:cs typeface="B Nazanin" panose="00000400000000000000" pitchFamily="2" charset="-78"/>
              </a:rPr>
              <a:t>به یاد داشته باشید: دستوری از نوع </a:t>
            </a:r>
            <a:r>
              <a:rPr lang="en-US" dirty="0">
                <a:cs typeface="B Nazanin" panose="00000400000000000000" pitchFamily="2" charset="-78"/>
              </a:rPr>
              <a:t>R </a:t>
            </a:r>
            <a:r>
              <a:rPr lang="fa-IR" dirty="0">
                <a:cs typeface="B Nazanin" panose="00000400000000000000" pitchFamily="2" charset="-78"/>
              </a:rPr>
              <a:t>است که اگر </a:t>
            </a:r>
            <a:r>
              <a:rPr lang="en-US" dirty="0" err="1">
                <a:cs typeface="B Nazanin" panose="00000400000000000000" pitchFamily="2" charset="-78"/>
              </a:rPr>
              <a:t>rs</a:t>
            </a:r>
            <a:r>
              <a:rPr lang="en-US" dirty="0">
                <a:cs typeface="B Nazanin" panose="00000400000000000000" pitchFamily="2" charset="-78"/>
              </a:rPr>
              <a:t>&lt; </a:t>
            </a:r>
            <a:r>
              <a:rPr lang="fa-IR" dirty="0">
                <a:cs typeface="B Nazanin" panose="00000400000000000000" pitchFamily="2" charset="-78"/>
              </a:rPr>
              <a:t>و در غیر این صورت 0 باشد، 1 را تولید می کند.</a:t>
            </a:r>
          </a:p>
          <a:p>
            <a:pPr algn="r" rtl="1"/>
            <a:r>
              <a:rPr lang="fa-IR" dirty="0">
                <a:cs typeface="B Nazanin" panose="00000400000000000000" pitchFamily="2" charset="-78"/>
              </a:rPr>
              <a:t>ایده این است که از تفریق استفاده کنیم: </a:t>
            </a:r>
            <a:r>
              <a:rPr lang="en-US" dirty="0" err="1">
                <a:cs typeface="B Nazanin" panose="00000400000000000000" pitchFamily="2" charset="-78"/>
              </a:rPr>
              <a:t>rs</a:t>
            </a:r>
            <a:r>
              <a:rPr lang="en-US" dirty="0">
                <a:cs typeface="B Nazanin" panose="00000400000000000000" pitchFamily="2" charset="-78"/>
              </a:rPr>
              <a:t>&lt; </a:t>
            </a:r>
            <a:r>
              <a:rPr lang="en-US" dirty="0" err="1">
                <a:cs typeface="B Nazanin" panose="00000400000000000000" pitchFamily="2" charset="-78"/>
              </a:rPr>
              <a:t>rtrs</a:t>
            </a:r>
            <a:r>
              <a:rPr lang="en-US" dirty="0">
                <a:cs typeface="B Nazanin" panose="00000400000000000000" pitchFamily="2" charset="-78"/>
              </a:rPr>
              <a:t>–rt&lt; 0. </a:t>
            </a:r>
            <a:r>
              <a:rPr lang="en-US" dirty="0" err="1">
                <a:cs typeface="B Nazanin" panose="00000400000000000000" pitchFamily="2" charset="-78"/>
              </a:rPr>
              <a:t>msbof</a:t>
            </a:r>
            <a:r>
              <a:rPr lang="en-US" dirty="0">
                <a:cs typeface="B Nazanin" panose="00000400000000000000" pitchFamily="2" charset="-78"/>
              </a:rPr>
              <a:t> </a:t>
            </a:r>
            <a:r>
              <a:rPr lang="fa-IR" dirty="0">
                <a:cs typeface="B Nazanin" panose="00000400000000000000" pitchFamily="2" charset="-78"/>
              </a:rPr>
              <a:t>عدد منفی 1 است.</a:t>
            </a:r>
          </a:p>
          <a:p>
            <a:pPr algn="r" rtl="1"/>
            <a:r>
              <a:rPr lang="fa-IR" dirty="0">
                <a:cs typeface="B Nazanin" panose="00000400000000000000" pitchFamily="2" charset="-78"/>
              </a:rPr>
              <a:t>دو حالت بعد از تفریق </a:t>
            </a:r>
            <a:r>
              <a:rPr lang="en-US" dirty="0" err="1">
                <a:cs typeface="B Nazanin" panose="00000400000000000000" pitchFamily="2" charset="-78"/>
              </a:rPr>
              <a:t>rs</a:t>
            </a:r>
            <a:r>
              <a:rPr lang="en-US" dirty="0">
                <a:cs typeface="B Nazanin" panose="00000400000000000000" pitchFamily="2" charset="-78"/>
              </a:rPr>
              <a:t>–rt:</a:t>
            </a:r>
          </a:p>
          <a:p>
            <a:pPr algn="r" rtl="1"/>
            <a:r>
              <a:rPr lang="fa-IR" dirty="0">
                <a:cs typeface="B Nazanin" panose="00000400000000000000" pitchFamily="2" charset="-78"/>
              </a:rPr>
              <a:t>اگر سرریز وجود نداشته باشد، </a:t>
            </a:r>
            <a:r>
              <a:rPr lang="en-US" dirty="0" err="1">
                <a:cs typeface="B Nazanin" panose="00000400000000000000" pitchFamily="2" charset="-78"/>
              </a:rPr>
              <a:t>rs</a:t>
            </a:r>
            <a:r>
              <a:rPr lang="en-US" dirty="0">
                <a:cs typeface="B Nazanin" panose="00000400000000000000" pitchFamily="2" charset="-78"/>
              </a:rPr>
              <a:t>&lt; rt</a:t>
            </a:r>
            <a:r>
              <a:rPr lang="fa-IR" dirty="0">
                <a:cs typeface="B Nazanin" panose="00000400000000000000" pitchFamily="2" charset="-78"/>
              </a:rPr>
              <a:t>مهمترین بیت </a:t>
            </a:r>
            <a:r>
              <a:rPr lang="en-US" dirty="0" err="1">
                <a:cs typeface="B Nazanin" panose="00000400000000000000" pitchFamily="2" charset="-78"/>
              </a:rPr>
              <a:t>rs</a:t>
            </a:r>
            <a:r>
              <a:rPr lang="en-US" dirty="0">
                <a:cs typeface="B Nazanin" panose="00000400000000000000" pitchFamily="2" charset="-78"/>
              </a:rPr>
              <a:t>–rt=1</a:t>
            </a:r>
          </a:p>
          <a:p>
            <a:pPr algn="r" rtl="1"/>
            <a:r>
              <a:rPr lang="fa-IR" dirty="0">
                <a:cs typeface="B Nazanin" panose="00000400000000000000" pitchFamily="2" charset="-78"/>
              </a:rPr>
              <a:t>اگر سرریز شود، </a:t>
            </a:r>
            <a:r>
              <a:rPr lang="en-US" dirty="0" err="1">
                <a:cs typeface="B Nazanin" panose="00000400000000000000" pitchFamily="2" charset="-78"/>
              </a:rPr>
              <a:t>rs</a:t>
            </a:r>
            <a:r>
              <a:rPr lang="en-US" dirty="0">
                <a:cs typeface="B Nazanin" panose="00000400000000000000" pitchFamily="2" charset="-78"/>
              </a:rPr>
              <a:t>&lt; rt</a:t>
            </a:r>
            <a:r>
              <a:rPr lang="fa-IR" dirty="0">
                <a:cs typeface="B Nazanin" panose="00000400000000000000" pitchFamily="2" charset="-78"/>
              </a:rPr>
              <a:t>مهمترین بیت </a:t>
            </a:r>
            <a:r>
              <a:rPr lang="en-US" dirty="0" err="1">
                <a:cs typeface="B Nazanin" panose="00000400000000000000" pitchFamily="2" charset="-78"/>
              </a:rPr>
              <a:t>rs</a:t>
            </a:r>
            <a:r>
              <a:rPr lang="en-US" dirty="0">
                <a:cs typeface="B Nazanin" panose="00000400000000000000" pitchFamily="2" charset="-78"/>
              </a:rPr>
              <a:t>–rt=0 </a:t>
            </a:r>
            <a:r>
              <a:rPr lang="fa-IR" dirty="0">
                <a:cs typeface="B Nazanin" panose="00000400000000000000" pitchFamily="2" charset="-78"/>
              </a:rPr>
              <a:t>است</a:t>
            </a:r>
          </a:p>
          <a:p>
            <a:pPr algn="r" rtl="1"/>
            <a:r>
              <a:rPr lang="fa-IR" dirty="0">
                <a:cs typeface="B Nazanin" panose="00000400000000000000" pitchFamily="2" charset="-78"/>
              </a:rPr>
              <a:t>چرا؟</a:t>
            </a:r>
          </a:p>
          <a:p>
            <a:pPr algn="r" rtl="1"/>
            <a:r>
              <a:rPr lang="fa-IR" dirty="0">
                <a:cs typeface="B Nazanin" panose="00000400000000000000" pitchFamily="2" charset="-78"/>
              </a:rPr>
              <a:t>از این رو</a:t>
            </a:r>
          </a:p>
          <a:p>
            <a:pPr algn="r" rtl="1"/>
            <a:r>
              <a:rPr lang="fa-IR" dirty="0">
                <a:cs typeface="B Nazanin" panose="00000400000000000000" pitchFamily="2" charset="-78"/>
              </a:rPr>
              <a:t>بیت تنظیم = </a:t>
            </a:r>
            <a:r>
              <a:rPr lang="en-US" dirty="0" err="1">
                <a:cs typeface="B Nazanin" panose="00000400000000000000" pitchFamily="2" charset="-78"/>
              </a:rPr>
              <a:t>msbof</a:t>
            </a:r>
            <a:r>
              <a:rPr lang="en-US" dirty="0">
                <a:cs typeface="B Nazanin" panose="00000400000000000000" pitchFamily="2" charset="-78"/>
              </a:rPr>
              <a:t> </a:t>
            </a:r>
            <a:r>
              <a:rPr lang="en-US" dirty="0" err="1">
                <a:cs typeface="B Nazanin" panose="00000400000000000000" pitchFamily="2" charset="-78"/>
              </a:rPr>
              <a:t>rs</a:t>
            </a:r>
            <a:r>
              <a:rPr lang="en-US" dirty="0">
                <a:cs typeface="B Nazanin" panose="00000400000000000000" pitchFamily="2" charset="-78"/>
              </a:rPr>
              <a:t>–rt </a:t>
            </a:r>
            <a:r>
              <a:rPr lang="fa-IR" dirty="0">
                <a:cs typeface="B Nazanin" panose="00000400000000000000" pitchFamily="2" charset="-78"/>
              </a:rPr>
              <a:t>بیت سرریز</a:t>
            </a:r>
          </a:p>
          <a:p>
            <a:pPr algn="r" rtl="1"/>
            <a:r>
              <a:rPr lang="fa-IR" dirty="0">
                <a:cs typeface="B Nazanin" panose="00000400000000000000" pitchFamily="2" charset="-78"/>
              </a:rPr>
              <a:t>که در آن بیت </a:t>
            </a:r>
            <a:r>
              <a:rPr lang="en-US" dirty="0">
                <a:cs typeface="B Nazanin" panose="00000400000000000000" pitchFamily="2" charset="-78"/>
              </a:rPr>
              <a:t>set </a:t>
            </a:r>
            <a:r>
              <a:rPr lang="fa-IR" dirty="0">
                <a:cs typeface="B Nazanin" panose="00000400000000000000" pitchFamily="2" charset="-78"/>
              </a:rPr>
              <a:t>که از </a:t>
            </a:r>
            <a:r>
              <a:rPr lang="en-US" dirty="0">
                <a:cs typeface="B Nazanin" panose="00000400000000000000" pitchFamily="2" charset="-78"/>
              </a:rPr>
              <a:t>ALU31 </a:t>
            </a:r>
            <a:r>
              <a:rPr lang="fa-IR" dirty="0">
                <a:cs typeface="B Nazanin" panose="00000400000000000000" pitchFamily="2" charset="-78"/>
              </a:rPr>
              <a:t>خروجی می شود، نتیجه </a:t>
            </a:r>
            <a:r>
              <a:rPr lang="en-US" dirty="0" err="1">
                <a:cs typeface="B Nazanin" panose="00000400000000000000" pitchFamily="2" charset="-78"/>
              </a:rPr>
              <a:t>slt</a:t>
            </a:r>
            <a:r>
              <a:rPr lang="en-US" dirty="0">
                <a:cs typeface="B Nazanin" panose="00000400000000000000" pitchFamily="2" charset="-78"/>
              </a:rPr>
              <a:t> </a:t>
            </a:r>
            <a:r>
              <a:rPr lang="fa-IR" dirty="0">
                <a:cs typeface="B Nazanin" panose="00000400000000000000" pitchFamily="2" charset="-78"/>
              </a:rPr>
              <a:t>را می دهد</a:t>
            </a:r>
          </a:p>
          <a:p>
            <a:pPr algn="r" rtl="1"/>
            <a:r>
              <a:rPr lang="fa-IR" dirty="0">
                <a:cs typeface="B Nazanin" panose="00000400000000000000" pitchFamily="2" charset="-78"/>
              </a:rPr>
              <a:t>بیت مجموعه از </a:t>
            </a:r>
            <a:r>
              <a:rPr lang="en-US" dirty="0">
                <a:cs typeface="B Nazanin" panose="00000400000000000000" pitchFamily="2" charset="-78"/>
              </a:rPr>
              <a:t>ALU31 </a:t>
            </a:r>
            <a:r>
              <a:rPr lang="fa-IR" dirty="0">
                <a:cs typeface="B Nazanin" panose="00000400000000000000" pitchFamily="2" charset="-78"/>
              </a:rPr>
              <a:t>به </a:t>
            </a:r>
            <a:r>
              <a:rPr lang="en-US" dirty="0">
                <a:cs typeface="B Nazanin" panose="00000400000000000000" pitchFamily="2" charset="-78"/>
              </a:rPr>
              <a:t>ALU0 </a:t>
            </a:r>
            <a:r>
              <a:rPr lang="fa-IR" dirty="0">
                <a:cs typeface="B Nazanin" panose="00000400000000000000" pitchFamily="2" charset="-78"/>
              </a:rPr>
              <a:t>به عنوان </a:t>
            </a:r>
            <a:r>
              <a:rPr lang="en-US" dirty="0" err="1">
                <a:cs typeface="B Nazanin" panose="00000400000000000000" pitchFamily="2" charset="-78"/>
              </a:rPr>
              <a:t>Lessbit</a:t>
            </a:r>
            <a:r>
              <a:rPr lang="en-US" dirty="0">
                <a:cs typeface="B Nazanin" panose="00000400000000000000" pitchFamily="2" charset="-78"/>
              </a:rPr>
              <a:t> </a:t>
            </a:r>
            <a:r>
              <a:rPr lang="fa-IR" dirty="0">
                <a:cs typeface="B Nazanin" panose="00000400000000000000" pitchFamily="2" charset="-78"/>
              </a:rPr>
              <a:t>در </a:t>
            </a:r>
            <a:r>
              <a:rPr lang="en-US" dirty="0">
                <a:cs typeface="B Nazanin" panose="00000400000000000000" pitchFamily="2" charset="-78"/>
              </a:rPr>
              <a:t>ALU0 </a:t>
            </a:r>
            <a:r>
              <a:rPr lang="fa-IR" dirty="0">
                <a:cs typeface="B Nazanin" panose="00000400000000000000" pitchFamily="2" charset="-78"/>
              </a:rPr>
              <a:t>ارسال می شود. همه بیت های دیگر کمتر سیم کشی شده اند 0. بنابراین کمتر نتیجه 32 بیتی </a:t>
            </a:r>
            <a:r>
              <a:rPr lang="en-US" dirty="0" err="1">
                <a:cs typeface="B Nazanin" panose="00000400000000000000" pitchFamily="2" charset="-78"/>
              </a:rPr>
              <a:t>slt</a:t>
            </a:r>
            <a:r>
              <a:rPr lang="en-US" dirty="0">
                <a:cs typeface="B Nazanin" panose="00000400000000000000" pitchFamily="2" charset="-78"/>
              </a:rPr>
              <a:t> </a:t>
            </a:r>
            <a:r>
              <a:rPr lang="fa-IR" dirty="0">
                <a:cs typeface="B Nazanin" panose="00000400000000000000" pitchFamily="2" charset="-78"/>
              </a:rPr>
              <a:t>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TAILORING THE ALU TO MIPS:TEST FOR LESS-THAN</a:t>
            </a:r>
            <a:endParaRPr lang="en-US" dirty="0">
              <a:cs typeface="B Nazanin" panose="00000400000000000000" pitchFamily="2" charset="-78"/>
            </a:endParaRPr>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cs typeface="B Nazanin" panose="00000400000000000000" pitchFamily="2" charset="-78"/>
              </a:rPr>
              <a:t>1- bit ALU for the 31 least significant bits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cs typeface="B Nazanin" panose="00000400000000000000" pitchFamily="2" charset="-78"/>
              </a:rPr>
              <a:t>1- بیت </a:t>
            </a:r>
            <a:r>
              <a:rPr lang="en-US" dirty="0">
                <a:cs typeface="B Nazanin" panose="00000400000000000000" pitchFamily="2" charset="-78"/>
              </a:rPr>
              <a:t>ALU </a:t>
            </a:r>
            <a:r>
              <a:rPr lang="fa-IR" dirty="0">
                <a:cs typeface="B Nazanin" panose="00000400000000000000" pitchFamily="2" charset="-78"/>
              </a:rPr>
              <a:t>برای 31 بیت کم اهمیت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SLT SUPPORT </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 y="967065"/>
            <a:ext cx="4625650" cy="1496820"/>
          </a:xfrm>
          <a:prstGeom prst="rect">
            <a:avLst/>
          </a:prstGeom>
          <a:noFill/>
        </p:spPr>
        <p:txBody>
          <a:bodyPr wrap="square" rtlCol="0">
            <a:spAutoFit/>
          </a:bodyPr>
          <a:lstStyle/>
          <a:p>
            <a:pPr algn="l" eaLnBrk="1" hangingPunct="1">
              <a:lnSpc>
                <a:spcPct val="130000"/>
              </a:lnSpc>
              <a:buFontTx/>
              <a:buNone/>
            </a:pPr>
            <a:r>
              <a:rPr lang="en-US" altLang="en-US" dirty="0">
                <a:latin typeface="Times New Roman" panose="02020603050405020304" pitchFamily="18" charset="0"/>
                <a:cs typeface="B Nazanin" panose="00000400000000000000" pitchFamily="2" charset="-78"/>
              </a:rPr>
              <a:t>overflow bit  =  carry </a:t>
            </a:r>
            <a:r>
              <a:rPr lang="en-US" altLang="en-US" i="1" dirty="0">
                <a:latin typeface="Times New Roman" panose="02020603050405020304" pitchFamily="18" charset="0"/>
                <a:cs typeface="B Nazanin" panose="00000400000000000000" pitchFamily="2" charset="-78"/>
              </a:rPr>
              <a:t>in to</a:t>
            </a:r>
            <a:r>
              <a:rPr lang="en-US" altLang="en-US" dirty="0">
                <a:latin typeface="Times New Roman" panose="02020603050405020304" pitchFamily="18" charset="0"/>
                <a:cs typeface="B Nazanin" panose="00000400000000000000" pitchFamily="2" charset="-78"/>
              </a:rPr>
              <a:t> </a:t>
            </a:r>
            <a:r>
              <a:rPr lang="en-US" altLang="en-US" dirty="0" err="1">
                <a:latin typeface="Times New Roman" panose="02020603050405020304" pitchFamily="18" charset="0"/>
                <a:cs typeface="B Nazanin" panose="00000400000000000000" pitchFamily="2" charset="-78"/>
              </a:rPr>
              <a:t>msb</a:t>
            </a:r>
            <a:r>
              <a:rPr lang="en-US" altLang="en-US" dirty="0">
                <a:latin typeface="Times New Roman" panose="02020603050405020304" pitchFamily="18" charset="0"/>
                <a:cs typeface="B Nazanin" panose="00000400000000000000" pitchFamily="2" charset="-78"/>
              </a:rPr>
              <a:t>  </a:t>
            </a:r>
            <a:r>
              <a:rPr lang="en-US" altLang="en-US" dirty="0">
                <a:latin typeface="Times New Roman" panose="02020603050405020304" pitchFamily="18" charset="0"/>
                <a:cs typeface="B Nazanin" panose="00000400000000000000" pitchFamily="2" charset="-78"/>
                <a:sym typeface="Symbol" panose="05050102010706020507" pitchFamily="18" charset="2"/>
              </a:rPr>
              <a:t></a:t>
            </a:r>
            <a:r>
              <a:rPr lang="en-US" altLang="en-US" dirty="0">
                <a:latin typeface="Times New Roman" panose="02020603050405020304" pitchFamily="18" charset="0"/>
                <a:cs typeface="B Nazanin" panose="00000400000000000000" pitchFamily="2" charset="-78"/>
              </a:rPr>
              <a:t>   carry </a:t>
            </a:r>
            <a:r>
              <a:rPr lang="en-US" altLang="en-US" i="1" dirty="0">
                <a:latin typeface="Times New Roman" panose="02020603050405020304" pitchFamily="18" charset="0"/>
                <a:cs typeface="B Nazanin" panose="00000400000000000000" pitchFamily="2" charset="-78"/>
              </a:rPr>
              <a:t>out of</a:t>
            </a:r>
            <a:r>
              <a:rPr lang="en-US" altLang="en-US" dirty="0">
                <a:latin typeface="Times New Roman" panose="02020603050405020304" pitchFamily="18" charset="0"/>
                <a:cs typeface="B Nazanin" panose="00000400000000000000" pitchFamily="2" charset="-78"/>
              </a:rPr>
              <a:t> </a:t>
            </a:r>
            <a:r>
              <a:rPr lang="en-US" altLang="en-US" dirty="0" err="1">
                <a:latin typeface="Times New Roman" panose="02020603050405020304" pitchFamily="18" charset="0"/>
                <a:cs typeface="B Nazanin" panose="00000400000000000000" pitchFamily="2" charset="-78"/>
              </a:rPr>
              <a:t>msb</a:t>
            </a:r>
            <a:r>
              <a:rPr lang="en-US" altLang="en-US" dirty="0">
                <a:latin typeface="Times New Roman" panose="02020603050405020304" pitchFamily="18" charset="0"/>
                <a:cs typeface="B Nazanin" panose="00000400000000000000" pitchFamily="2" charset="-78"/>
              </a:rPr>
              <a:t> </a:t>
            </a:r>
          </a:p>
          <a:p>
            <a:pPr algn="l" eaLnBrk="1" hangingPunct="1">
              <a:lnSpc>
                <a:spcPct val="130000"/>
              </a:lnSpc>
              <a:buFontTx/>
              <a:buNone/>
            </a:pPr>
            <a:r>
              <a:rPr lang="en-US" altLang="en-US" dirty="0">
                <a:latin typeface="Times New Roman" panose="02020603050405020304" pitchFamily="18" charset="0"/>
                <a:cs typeface="B Nazanin" panose="00000400000000000000" pitchFamily="2" charset="-78"/>
              </a:rPr>
              <a:t>logic for overflow detection therefore can be put in to ALU31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967065"/>
            <a:ext cx="4402883" cy="646331"/>
          </a:xfrm>
          <a:prstGeom prst="rect">
            <a:avLst/>
          </a:prstGeom>
          <a:noFill/>
        </p:spPr>
        <p:txBody>
          <a:bodyPr wrap="square" rtlCol="0">
            <a:spAutoFit/>
          </a:bodyPr>
          <a:lstStyle/>
          <a:p>
            <a:pPr algn="r" rtl="1"/>
            <a:r>
              <a:rPr lang="fa-IR" dirty="0">
                <a:cs typeface="B Nazanin" panose="00000400000000000000" pitchFamily="2" charset="-78"/>
              </a:rPr>
              <a:t>بنابراین منطق برای تشخیص سرریز را می توان در </a:t>
            </a:r>
            <a:r>
              <a:rPr lang="en-US" dirty="0">
                <a:cs typeface="B Nazanin" panose="00000400000000000000" pitchFamily="2" charset="-78"/>
              </a:rPr>
              <a:t>ALU31 </a:t>
            </a:r>
            <a:r>
              <a:rPr lang="fa-IR" dirty="0">
                <a:cs typeface="B Nazanin" panose="00000400000000000000" pitchFamily="2" charset="-78"/>
              </a:rPr>
              <a:t>قرار داد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SUPPORT OVERFLOW DETECTION</a:t>
            </a:r>
            <a:endParaRPr lang="en-US" dirty="0">
              <a:cs typeface="B Nazanin" panose="00000400000000000000" pitchFamily="2" charset="-78"/>
            </a:endParaRPr>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 y="967065"/>
            <a:ext cx="4470528"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err="1">
                <a:solidFill>
                  <a:srgbClr val="585858"/>
                </a:solidFill>
                <a:latin typeface="Courier New" panose="02070309020205020404" pitchFamily="49" charset="0"/>
                <a:cs typeface="B Nazanin" panose="00000400000000000000" pitchFamily="2" charset="-78"/>
              </a:rPr>
              <a:t>beq</a:t>
            </a:r>
            <a:r>
              <a:rPr lang="en-US" sz="1800" b="0" i="0" u="none" strike="noStrike" baseline="0" dirty="0">
                <a:solidFill>
                  <a:srgbClr val="585858"/>
                </a:solidFill>
                <a:latin typeface="Courier New" panose="02070309020205020404" pitchFamily="49" charset="0"/>
                <a:cs typeface="B Nazanin" panose="00000400000000000000" pitchFamily="2" charset="-78"/>
              </a:rPr>
              <a:t> $t5, $t6, $t7</a:t>
            </a:r>
          </a:p>
          <a:p>
            <a:r>
              <a:rPr lang="en-US" altLang="en-US" dirty="0">
                <a:cs typeface="B Nazanin" panose="00000400000000000000" pitchFamily="2" charset="-78"/>
              </a:rPr>
              <a:t>use subtraction: </a:t>
            </a:r>
            <a:r>
              <a:rPr lang="en-US" altLang="en-US" dirty="0" err="1">
                <a:cs typeface="B Nazanin" panose="00000400000000000000" pitchFamily="2" charset="-78"/>
              </a:rPr>
              <a:t>rs</a:t>
            </a:r>
            <a:r>
              <a:rPr lang="en-US" altLang="en-US" dirty="0">
                <a:cs typeface="B Nazanin" panose="00000400000000000000" pitchFamily="2" charset="-78"/>
              </a:rPr>
              <a:t> - rt =  0  </a:t>
            </a:r>
            <a:r>
              <a:rPr lang="en-US" altLang="en-US" dirty="0">
                <a:cs typeface="B Nazanin" panose="00000400000000000000" pitchFamily="2" charset="-78"/>
                <a:sym typeface="Symbol" panose="05050102010706020507" pitchFamily="18" charset="2"/>
              </a:rPr>
              <a:t> </a:t>
            </a:r>
            <a:r>
              <a:rPr lang="en-US" altLang="en-US" dirty="0">
                <a:cs typeface="B Nazanin" panose="00000400000000000000" pitchFamily="2" charset="-78"/>
              </a:rPr>
              <a:t> </a:t>
            </a:r>
            <a:r>
              <a:rPr lang="en-US" altLang="en-US" dirty="0" err="1">
                <a:cs typeface="B Nazanin" panose="00000400000000000000" pitchFamily="2" charset="-78"/>
              </a:rPr>
              <a:t>rs</a:t>
            </a:r>
            <a:r>
              <a:rPr lang="en-US" altLang="en-US" dirty="0">
                <a:cs typeface="B Nazanin" panose="00000400000000000000" pitchFamily="2" charset="-78"/>
              </a:rPr>
              <a:t> = rt</a:t>
            </a:r>
          </a:p>
          <a:p>
            <a:r>
              <a:rPr lang="en-US" sz="1800" b="0" i="0" u="none" strike="noStrike" baseline="0" dirty="0">
                <a:solidFill>
                  <a:srgbClr val="585858"/>
                </a:solidFill>
                <a:latin typeface="Gill Sans MT" panose="020B0502020104020203" pitchFamily="34" charset="0"/>
                <a:cs typeface="B Nazanin" panose="00000400000000000000" pitchFamily="2" charset="-78"/>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cs typeface="B Nazanin" panose="00000400000000000000" pitchFamily="2" charset="-78"/>
              </a:rPr>
              <a:t>OR all the outputs and then invert it (NOR)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967065"/>
            <a:ext cx="4518350" cy="1477328"/>
          </a:xfrm>
          <a:prstGeom prst="rect">
            <a:avLst/>
          </a:prstGeom>
          <a:noFill/>
        </p:spPr>
        <p:txBody>
          <a:bodyPr wrap="square" rtlCol="0">
            <a:spAutoFit/>
          </a:bodyPr>
          <a:lstStyle/>
          <a:p>
            <a:pPr algn="r" rtl="1"/>
            <a:r>
              <a:rPr lang="fa-IR" dirty="0">
                <a:cs typeface="B Nazanin" panose="00000400000000000000" pitchFamily="2" charset="-78"/>
              </a:rPr>
              <a:t>به عنوان مثال، </a:t>
            </a:r>
            <a:r>
              <a:rPr lang="en-US" dirty="0">
                <a:cs typeface="B Nazanin" panose="00000400000000000000" pitchFamily="2" charset="-78"/>
              </a:rPr>
              <a:t>…</a:t>
            </a:r>
          </a:p>
          <a:p>
            <a:pPr algn="r" rtl="1"/>
            <a:r>
              <a:rPr lang="fa-IR" dirty="0">
                <a:cs typeface="B Nazanin" panose="00000400000000000000" pitchFamily="2" charset="-78"/>
              </a:rPr>
              <a:t>از تفریق استفاده کنید:</a:t>
            </a:r>
            <a:r>
              <a:rPr lang="en-US" dirty="0">
                <a:cs typeface="B Nazanin" panose="00000400000000000000" pitchFamily="2" charset="-78"/>
              </a:rPr>
              <a:t>…</a:t>
            </a:r>
          </a:p>
          <a:p>
            <a:pPr algn="r" rtl="1"/>
            <a:r>
              <a:rPr lang="fa-IR" dirty="0">
                <a:cs typeface="B Nazanin" panose="00000400000000000000" pitchFamily="2" charset="-78"/>
              </a:rPr>
              <a:t> بنابراین اگر ما سخت افزار را برای آزمایش 0 بودن نتیجه اضافه کنیم، می توانیم برابری را آزمایش کنیم.</a:t>
            </a:r>
          </a:p>
          <a:p>
            <a:pPr algn="r" rtl="1"/>
            <a:r>
              <a:rPr lang="fa-IR" dirty="0">
                <a:cs typeface="B Nazanin" panose="00000400000000000000" pitchFamily="2" charset="-78"/>
              </a:rPr>
              <a:t>یا تمام خروجی ها و سپس آن را معکوس کنید (</a:t>
            </a:r>
            <a:r>
              <a:rPr lang="en-US" dirty="0">
                <a:cs typeface="B Nazanin" panose="00000400000000000000" pitchFamily="2" charset="-78"/>
              </a:rPr>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NEED TO SUPPORT TEST FOR EQUALITY</a:t>
            </a:r>
            <a:endParaRPr lang="en-US" dirty="0">
              <a:cs typeface="B Nazanin" panose="00000400000000000000" pitchFamily="2" charset="-78"/>
            </a:endParaRPr>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INSTRUCTION CYCLE </a:t>
            </a:r>
          </a:p>
          <a:p>
            <a:pPr algn="ctr"/>
            <a:r>
              <a:rPr lang="fa-IR" dirty="0">
                <a:solidFill>
                  <a:srgbClr val="2A1A00"/>
                </a:solidFill>
                <a:latin typeface="Impact" panose="020B0806030902050204" pitchFamily="34" charset="0"/>
                <a:cs typeface="B Nazanin" panose="00000400000000000000" pitchFamily="2" charset="-78"/>
              </a:rPr>
              <a:t>چرخه دستور</a:t>
            </a:r>
            <a:endParaRPr lang="en-US" dirty="0">
              <a:cs typeface="B Nazanin" panose="00000400000000000000" pitchFamily="2" charset="-78"/>
            </a:endParaRPr>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cs typeface="B Nazanin" panose="00000400000000000000" pitchFamily="2" charset="-78"/>
              </a:rPr>
              <a:t>روش اضافه کردن نوبت پایه</a:t>
            </a:r>
            <a:endParaRPr lang="en-US" dirty="0">
              <a:cs typeface="B Nazanin" panose="00000400000000000000" pitchFamily="2" charset="-78"/>
            </a:endParaRP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m </a:t>
            </a:r>
            <a:r>
              <a:rPr lang="fa-IR" dirty="0">
                <a:cs typeface="B Nazanin" panose="00000400000000000000" pitchFamily="2" charset="-78"/>
              </a:rPr>
              <a:t>بیت </a:t>
            </a:r>
            <a:r>
              <a:rPr lang="en-US" dirty="0">
                <a:cs typeface="B Nazanin" panose="00000400000000000000" pitchFamily="2" charset="-78"/>
              </a:rPr>
              <a:t>x n </a:t>
            </a:r>
            <a:r>
              <a:rPr lang="fa-IR" dirty="0">
                <a:cs typeface="B Nazanin" panose="00000400000000000000" pitchFamily="2" charset="-78"/>
              </a:rPr>
              <a:t>بیت = محصول </a:t>
            </a:r>
            <a:r>
              <a:rPr lang="en-US" dirty="0" err="1">
                <a:cs typeface="B Nazanin" panose="00000400000000000000" pitchFamily="2" charset="-78"/>
              </a:rPr>
              <a:t>m+nbit</a:t>
            </a:r>
            <a:endParaRPr lang="en-US" dirty="0">
              <a:cs typeface="B Nazanin" panose="00000400000000000000" pitchFamily="2" charset="-78"/>
            </a:endParaRPr>
          </a:p>
          <a:p>
            <a:pPr algn="r" rtl="1"/>
            <a:r>
              <a:rPr lang="fa-IR" dirty="0">
                <a:cs typeface="B Nazanin" panose="00000400000000000000" pitchFamily="2" charset="-78"/>
              </a:rPr>
              <a:t>باینری کار را آسان می کند:</a:t>
            </a:r>
          </a:p>
          <a:p>
            <a:pPr algn="r" rtl="1"/>
            <a:r>
              <a:rPr lang="fa-IR" dirty="0">
                <a:cs typeface="B Nazanin" panose="00000400000000000000" pitchFamily="2" charset="-78"/>
              </a:rPr>
              <a:t>– بیت ضرب 1 =&gt; ضرب کپی (ضرب 1 </a:t>
            </a:r>
            <a:r>
              <a:rPr lang="en-US" dirty="0">
                <a:cs typeface="B Nazanin" panose="00000400000000000000" pitchFamily="2" charset="-78"/>
              </a:rPr>
              <a:t>x)</a:t>
            </a:r>
          </a:p>
          <a:p>
            <a:pPr algn="r" rtl="1"/>
            <a:r>
              <a:rPr lang="en-US" dirty="0">
                <a:cs typeface="B Nazanin" panose="00000400000000000000" pitchFamily="2" charset="-78"/>
              </a:rPr>
              <a:t>– </a:t>
            </a:r>
            <a:r>
              <a:rPr lang="fa-IR" dirty="0">
                <a:cs typeface="B Nazanin" panose="00000400000000000000" pitchFamily="2" charset="-78"/>
              </a:rPr>
              <a:t>بیت ضرب 0 =&gt; مکان 0 (0 </a:t>
            </a:r>
            <a:r>
              <a:rPr lang="en-US" dirty="0">
                <a:cs typeface="B Nazanin" panose="00000400000000000000" pitchFamily="2" charset="-78"/>
              </a:rPr>
              <a:t>x </a:t>
            </a:r>
            <a:r>
              <a:rPr lang="fa-IR" dirty="0">
                <a:cs typeface="B Nazanin" panose="00000400000000000000" pitchFamily="2" charset="-78"/>
              </a:rPr>
              <a:t>ضرب)</a:t>
            </a:r>
          </a:p>
          <a:p>
            <a:pPr algn="r" rtl="1"/>
            <a:r>
              <a:rPr lang="fa-IR" dirty="0">
                <a:cs typeface="B Nazanin" panose="00000400000000000000" pitchFamily="2" charset="-78"/>
              </a:rPr>
              <a:t>3 نسخه از سخت افزار و الگوریتم ضرب:</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MULTIPLY </a:t>
            </a:r>
          </a:p>
          <a:p>
            <a:pPr algn="ctr"/>
            <a:r>
              <a:rPr lang="fa-IR" dirty="0">
                <a:solidFill>
                  <a:srgbClr val="2A1A00"/>
                </a:solidFill>
                <a:latin typeface="Impact" panose="020B0806030902050204" pitchFamily="34" charset="0"/>
                <a:cs typeface="B Nazanin" panose="00000400000000000000" pitchFamily="2" charset="-78"/>
              </a:rPr>
              <a:t>ضرب</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cs typeface="B Nazanin" panose="00000400000000000000" pitchFamily="2" charset="-78"/>
              </a:rPr>
              <a:t>m bits x n bits = </a:t>
            </a:r>
            <a:r>
              <a:rPr lang="en-US" sz="2000" b="0" i="0" u="none" strike="noStrike" baseline="0" dirty="0" err="1">
                <a:solidFill>
                  <a:srgbClr val="585858"/>
                </a:solidFill>
                <a:latin typeface="Gill Sans MT" panose="020B0502020104020203" pitchFamily="34" charset="0"/>
                <a:cs typeface="B Nazanin" panose="00000400000000000000" pitchFamily="2" charset="-78"/>
              </a:rPr>
              <a:t>m+nbit</a:t>
            </a:r>
            <a:r>
              <a:rPr lang="en-US" sz="2000" b="0" i="0" u="none" strike="noStrike" baseline="0" dirty="0">
                <a:solidFill>
                  <a:srgbClr val="585858"/>
                </a:solidFill>
                <a:latin typeface="Gill Sans MT" panose="020B0502020104020203" pitchFamily="34" charset="0"/>
                <a:cs typeface="B Nazanin" panose="00000400000000000000" pitchFamily="2" charset="-78"/>
              </a:rPr>
              <a:t> product</a:t>
            </a:r>
          </a:p>
          <a:p>
            <a:r>
              <a:rPr lang="en-US" sz="2000" b="0" i="0" u="none" strike="noStrike" baseline="0" dirty="0">
                <a:solidFill>
                  <a:srgbClr val="2A1A00"/>
                </a:solidFill>
                <a:latin typeface="Arial" panose="020B0604020202020204" pitchFamily="34" charset="0"/>
                <a:cs typeface="B Nazanin" panose="00000400000000000000" pitchFamily="2" charset="-78"/>
              </a:rPr>
              <a:t>Binary makes it easy:</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multiplier bit 1 =&gt; copy multiplicand (1 x multiplicand)</a:t>
            </a:r>
          </a:p>
          <a:p>
            <a:r>
              <a:rPr lang="fr-FR" sz="1800" b="0" i="0" u="none" strike="noStrike" baseline="0" dirty="0">
                <a:solidFill>
                  <a:srgbClr val="2A1A00"/>
                </a:solidFill>
                <a:latin typeface="Gill Sans MT" panose="020B0502020104020203" pitchFamily="34" charset="0"/>
                <a:cs typeface="B Nazanin" panose="00000400000000000000" pitchFamily="2" charset="-78"/>
              </a:rPr>
              <a:t>–</a:t>
            </a:r>
            <a:r>
              <a:rPr lang="fr-FR" sz="1800" b="0" i="0" u="none" strike="noStrike" baseline="0" dirty="0">
                <a:solidFill>
                  <a:srgbClr val="585858"/>
                </a:solidFill>
                <a:latin typeface="Gill Sans MT" panose="020B0502020104020203" pitchFamily="34" charset="0"/>
                <a:cs typeface="B Nazanin" panose="00000400000000000000" pitchFamily="2" charset="-78"/>
              </a:rPr>
              <a:t>multiplier bit 0 =&gt; place 0 (0 x </a:t>
            </a:r>
            <a:r>
              <a:rPr lang="fr-FR" sz="1800" b="0" i="0" u="none" strike="noStrike" baseline="0" dirty="0" err="1">
                <a:solidFill>
                  <a:srgbClr val="585858"/>
                </a:solidFill>
                <a:latin typeface="Gill Sans MT" panose="020B0502020104020203" pitchFamily="34" charset="0"/>
                <a:cs typeface="B Nazanin" panose="00000400000000000000" pitchFamily="2" charset="-78"/>
              </a:rPr>
              <a:t>multiplicand</a:t>
            </a:r>
            <a:r>
              <a:rPr lang="fr-FR" sz="1800" b="0" i="0" u="none" strike="noStrike" baseline="0" dirty="0">
                <a:solidFill>
                  <a:srgbClr val="585858"/>
                </a:solidFill>
                <a:latin typeface="Gill Sans MT" panose="020B0502020104020203" pitchFamily="34" charset="0"/>
                <a:cs typeface="B Nazanin" panose="00000400000000000000" pitchFamily="2" charset="-78"/>
              </a:rPr>
              <a:t>)</a:t>
            </a:r>
          </a:p>
          <a:p>
            <a:r>
              <a:rPr lang="en-US" sz="2000" b="0" i="0" u="none" strike="noStrike" baseline="0" dirty="0">
                <a:solidFill>
                  <a:srgbClr val="2A1A00"/>
                </a:solidFill>
                <a:latin typeface="Arial" panose="020B0604020202020204" pitchFamily="34" charset="0"/>
                <a:cs typeface="B Nazanin" panose="00000400000000000000" pitchFamily="2" charset="-78"/>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1 step per clock cycle </a:t>
            </a:r>
            <a:r>
              <a:rPr lang="fa-IR"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&gt;nearly 100 clock cycles to multiply two </a:t>
            </a:r>
          </a:p>
          <a:p>
            <a:r>
              <a:rPr lang="en-US" sz="1800" b="0" i="0" u="none" strike="noStrike" baseline="0" dirty="0">
                <a:solidFill>
                  <a:srgbClr val="585858"/>
                </a:solidFill>
                <a:latin typeface="Gill Sans MT" panose="020B0502020104020203" pitchFamily="34" charset="0"/>
                <a:cs typeface="B Nazanin" panose="00000400000000000000" pitchFamily="2" charset="-78"/>
              </a:rPr>
              <a:t>32-bit numbers</a:t>
            </a:r>
          </a:p>
          <a:p>
            <a:r>
              <a:rPr lang="en-US" sz="1800" b="0" i="0" u="none" strike="noStrike" baseline="0" dirty="0">
                <a:solidFill>
                  <a:srgbClr val="2A1A00"/>
                </a:solidFill>
                <a:latin typeface="Arial" panose="020B0604020202020204" pitchFamily="34" charset="0"/>
                <a:cs typeface="B Nazanin" panose="00000400000000000000" pitchFamily="2" charset="-78"/>
              </a:rPr>
              <a:t>•Half the bits in the multiplicand register always 0 </a:t>
            </a:r>
          </a:p>
          <a:p>
            <a:endParaRPr lang="en-US" sz="1800" b="0" i="0" u="none" strike="noStrike" baseline="0" dirty="0">
              <a:solidFill>
                <a:srgbClr val="2A1A00"/>
              </a:solidFill>
              <a:latin typeface="Arial" panose="020B0604020202020204" pitchFamily="34" charset="0"/>
              <a:cs typeface="B Nazanin" panose="00000400000000000000" pitchFamily="2" charset="-78"/>
            </a:endParaRPr>
          </a:p>
          <a:p>
            <a:r>
              <a:rPr lang="en-US" sz="1800" b="0" i="0" u="none" strike="noStrike" baseline="0" dirty="0">
                <a:solidFill>
                  <a:srgbClr val="585858"/>
                </a:solidFill>
                <a:latin typeface="Arial" panose="020B0604020202020204" pitchFamily="34" charset="0"/>
                <a:cs typeface="B Nazanin" panose="00000400000000000000" pitchFamily="2" charset="-78"/>
              </a:rPr>
              <a:t>=&gt;64-bit adder is wasted </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3416320"/>
          </a:xfrm>
          <a:prstGeom prst="rect">
            <a:avLst/>
          </a:prstGeom>
          <a:noFill/>
        </p:spPr>
        <p:txBody>
          <a:bodyPr wrap="square" rtlCol="0">
            <a:spAutoFit/>
          </a:bodyPr>
          <a:lstStyle/>
          <a:p>
            <a:pPr algn="r" rtl="1"/>
            <a:r>
              <a:rPr lang="fa-IR" dirty="0">
                <a:cs typeface="B Nazanin" panose="00000400000000000000" pitchFamily="2" charset="-78"/>
              </a:rPr>
              <a:t>•1 گام در هر سیکل ساعت =&gt;نزدیک به 100 چرخه ساعت برای ضرب دو</a:t>
            </a:r>
          </a:p>
          <a:p>
            <a:pPr algn="r" rtl="1"/>
            <a:r>
              <a:rPr lang="fa-IR" dirty="0">
                <a:cs typeface="B Nazanin" panose="00000400000000000000" pitchFamily="2" charset="-78"/>
              </a:rPr>
              <a:t>اعداد 32 بیتی</a:t>
            </a:r>
          </a:p>
          <a:p>
            <a:pPr algn="r" rtl="1"/>
            <a:r>
              <a:rPr lang="fa-IR" dirty="0">
                <a:cs typeface="B Nazanin" panose="00000400000000000000" pitchFamily="2" charset="-78"/>
              </a:rPr>
              <a:t>•نیمی از بیت ها در ثبات ضرب همیشه 0 است</a:t>
            </a:r>
          </a:p>
          <a:p>
            <a:pPr algn="r" rtl="1"/>
            <a:endParaRPr lang="fa-IR" dirty="0">
              <a:cs typeface="B Nazanin" panose="00000400000000000000" pitchFamily="2" charset="-78"/>
            </a:endParaRPr>
          </a:p>
          <a:p>
            <a:pPr algn="r" rtl="1"/>
            <a:r>
              <a:rPr lang="fa-IR" dirty="0">
                <a:cs typeface="B Nazanin" panose="00000400000000000000" pitchFamily="2" charset="-78"/>
              </a:rPr>
              <a:t>=&gt; جمع کننده 64 بیتی هدر می رود</a:t>
            </a:r>
          </a:p>
          <a:p>
            <a:pPr algn="r" rtl="1"/>
            <a:r>
              <a:rPr lang="fa-IR" dirty="0">
                <a:cs typeface="B Nazanin" panose="00000400000000000000" pitchFamily="2" charset="-78"/>
              </a:rPr>
              <a:t>•0 درج به راست به عنوان ضرب به چپ منتقل می شود =&gt; کمترین بیت های قابل توجه حاصل از تشکیل هرگز تغییر نمی کند</a:t>
            </a:r>
          </a:p>
          <a:p>
            <a:pPr algn="r" rtl="1"/>
            <a:endParaRPr lang="fa-IR" dirty="0">
              <a:cs typeface="B Nazanin" panose="00000400000000000000" pitchFamily="2" charset="-78"/>
            </a:endParaRPr>
          </a:p>
          <a:p>
            <a:pPr algn="r" rtl="1"/>
            <a:r>
              <a:rPr lang="fa-IR" dirty="0">
                <a:cs typeface="B Nazanin" panose="00000400000000000000" pitchFamily="2" charset="-78"/>
              </a:rPr>
              <a:t>• شهود: به جای انتقال ضرب به چپ، حاصلضرب را به راست تغییر دهید…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OBSERVATIONS ON MULTIPLY VERSION 1</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مشاهده ضرب نسخه 1</a:t>
            </a:r>
            <a:endParaRPr lang="en-US" dirty="0">
              <a:cs typeface="B Nazanin" panose="00000400000000000000" pitchFamily="2" charset="-78"/>
            </a:endParaRPr>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cs typeface="B Nazanin" panose="00000400000000000000" pitchFamily="2" charset="-78"/>
              </a:rPr>
              <a:t>•هر مرحله ثبت محصول فضایی را تلف می کند که دقیقاً با اندازه فعلی ضریب مطابقت دارد</a:t>
            </a:r>
          </a:p>
          <a:p>
            <a:pPr algn="r" rtl="1"/>
            <a:r>
              <a:rPr lang="fa-IR" dirty="0">
                <a:cs typeface="B Nazanin" panose="00000400000000000000" pitchFamily="2" charset="-78"/>
              </a:rPr>
              <a:t>• شهود: ترکیب رجیستر ضریب و ثبت محصول…</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38132"/>
            <a:ext cx="4571999"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cs typeface="B Nazanin" panose="00000400000000000000" pitchFamily="2" charset="-78"/>
              </a:rPr>
              <a:t>No </a:t>
            </a:r>
            <a:r>
              <a:rPr lang="en-US" sz="1800" b="0" i="1" u="none" strike="noStrike" baseline="0" dirty="0" err="1">
                <a:solidFill>
                  <a:srgbClr val="585858"/>
                </a:solidFill>
                <a:latin typeface="Gill Sans MT" panose="020B0502020104020203" pitchFamily="34" charset="0"/>
                <a:cs typeface="B Nazanin" panose="00000400000000000000" pitchFamily="2" charset="-78"/>
              </a:rPr>
              <a:t>overflow</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adding a positive and a negative number</a:t>
            </a:r>
          </a:p>
          <a:p>
            <a:r>
              <a:rPr lang="en-US" sz="1800" b="0" i="1" u="none" strike="noStrike" baseline="0" dirty="0">
                <a:solidFill>
                  <a:srgbClr val="585858"/>
                </a:solidFill>
                <a:latin typeface="Gill Sans MT" panose="020B0502020104020203" pitchFamily="34" charset="0"/>
                <a:cs typeface="B Nazanin" panose="00000400000000000000" pitchFamily="2" charset="-78"/>
              </a:rPr>
              <a:t>No </a:t>
            </a:r>
            <a:r>
              <a:rPr lang="en-US" sz="1800" b="0" i="1" u="none" strike="noStrike" baseline="0" dirty="0" err="1">
                <a:solidFill>
                  <a:srgbClr val="585858"/>
                </a:solidFill>
                <a:latin typeface="Gill Sans MT" panose="020B0502020104020203" pitchFamily="34" charset="0"/>
                <a:cs typeface="B Nazanin" panose="00000400000000000000" pitchFamily="2" charset="-78"/>
              </a:rPr>
              <a:t>overflow</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subtracting numbers with the same sign</a:t>
            </a:r>
          </a:p>
          <a:p>
            <a:r>
              <a:rPr lang="en-US" sz="1800" b="0" i="1" u="none" strike="noStrike" baseline="0" dirty="0">
                <a:solidFill>
                  <a:srgbClr val="585858"/>
                </a:solidFill>
                <a:latin typeface="Gill Sans MT" panose="020B0502020104020203" pitchFamily="34" charset="0"/>
                <a:cs typeface="B Nazanin" panose="00000400000000000000" pitchFamily="2" charset="-78"/>
              </a:rPr>
              <a:t>Overflow </a:t>
            </a:r>
            <a:r>
              <a:rPr lang="en-US" sz="1800" b="0" i="1" u="none" strike="noStrike" baseline="0" dirty="0" err="1">
                <a:solidFill>
                  <a:srgbClr val="585858"/>
                </a:solidFill>
                <a:latin typeface="Gill Sans MT" panose="020B0502020104020203" pitchFamily="34" charset="0"/>
                <a:cs typeface="B Nazanin" panose="00000400000000000000" pitchFamily="2" charset="-78"/>
              </a:rPr>
              <a:t>occurs</a:t>
            </a:r>
            <a:r>
              <a:rPr lang="en-US" sz="1800" b="0" i="0" u="none" strike="noStrike" baseline="0" dirty="0" err="1">
                <a:solidFill>
                  <a:srgbClr val="585858"/>
                </a:solidFill>
                <a:latin typeface="Gill Sans MT" panose="020B0502020104020203" pitchFamily="34" charset="0"/>
                <a:cs typeface="B Nazanin" panose="00000400000000000000" pitchFamily="2" charset="-78"/>
              </a:rPr>
              <a:t>when</a:t>
            </a:r>
            <a:r>
              <a:rPr lang="en-US" sz="1800" b="0" i="0" u="none" strike="noStrike" baseline="0" dirty="0">
                <a:solidFill>
                  <a:srgbClr val="585858"/>
                </a:solidFill>
                <a:latin typeface="Gill Sans MT" panose="020B0502020104020203" pitchFamily="34" charset="0"/>
                <a:cs typeface="B Nazanin" panose="00000400000000000000" pitchFamily="2" charset="-78"/>
              </a:rPr>
              <a:t> the result has “wrong” sign (</a:t>
            </a:r>
            <a:r>
              <a:rPr lang="en-US" sz="1800" b="0" i="1" u="none" strike="noStrike" baseline="0" dirty="0">
                <a:solidFill>
                  <a:srgbClr val="585858"/>
                </a:solidFill>
                <a:latin typeface="Times New Roman" panose="02020603050405020304" pitchFamily="18" charset="0"/>
                <a:cs typeface="B Nazanin" panose="00000400000000000000" pitchFamily="2" charset="-78"/>
              </a:rPr>
              <a:t>verify</a:t>
            </a:r>
            <a:r>
              <a:rPr lang="en-US" sz="1800" b="0" i="0" u="none" strike="noStrike" baseline="0" dirty="0">
                <a:solidFill>
                  <a:srgbClr val="585858"/>
                </a:solidFill>
                <a:latin typeface="Times New Roman" panose="02020603050405020304" pitchFamily="18"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72000" y="1038132"/>
            <a:ext cx="4446036" cy="1200329"/>
          </a:xfrm>
          <a:prstGeom prst="rect">
            <a:avLst/>
          </a:prstGeom>
          <a:noFill/>
        </p:spPr>
        <p:txBody>
          <a:bodyPr wrap="square" rtlCol="0">
            <a:spAutoFit/>
          </a:bodyPr>
          <a:lstStyle/>
          <a:p>
            <a:pPr algn="r" rtl="1"/>
            <a:r>
              <a:rPr lang="fa-IR" dirty="0">
                <a:cs typeface="B Nazanin" panose="00000400000000000000" pitchFamily="2" charset="-78"/>
              </a:rPr>
              <a:t>هنگام جمع کردن یک عدد مثبت و منفی، سرریز وجود ندارد</a:t>
            </a:r>
          </a:p>
          <a:p>
            <a:pPr algn="r" rtl="1"/>
            <a:r>
              <a:rPr lang="fa-IR" dirty="0">
                <a:cs typeface="B Nazanin" panose="00000400000000000000" pitchFamily="2" charset="-78"/>
              </a:rPr>
              <a:t>هنگام تفریق اعداد با علامت یکسان، سرریز وجود ندارد</a:t>
            </a:r>
          </a:p>
          <a:p>
            <a:pPr algn="r" rtl="1"/>
            <a:r>
              <a:rPr lang="fa-IR" dirty="0">
                <a:cs typeface="B Nazanin" panose="00000400000000000000" pitchFamily="2" charset="-78"/>
              </a:rPr>
              <a:t>سرریز زمانی اتفاق می افتد که نتیجه دارای علامت "اشتباه" باشد (تأیید کنید!):</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DETECTING OVERFLOW </a:t>
            </a:r>
          </a:p>
          <a:p>
            <a:pPr algn="ctr"/>
            <a:r>
              <a:rPr lang="fa-IR" sz="1800" b="0" i="0" u="none" strike="noStrike" baseline="0" dirty="0">
                <a:latin typeface="ArialMT"/>
                <a:cs typeface="B Nazanin" panose="00000400000000000000" pitchFamily="2" charset="-78"/>
              </a:rPr>
              <a:t>) سرریز</a:t>
            </a:r>
            <a:r>
              <a:rPr lang="en-US" sz="1800" b="0" i="0" u="none" strike="noStrike" baseline="0" dirty="0">
                <a:latin typeface="ArialMT"/>
                <a:cs typeface="B Nazanin" panose="00000400000000000000" pitchFamily="2" charset="-78"/>
              </a:rPr>
              <a:t>overflow )</a:t>
            </a:r>
            <a:r>
              <a:rPr lang="fa-IR" sz="1800" b="0" i="0" u="none" strike="noStrike" baseline="0" dirty="0">
                <a:latin typeface="ArialMT"/>
                <a:cs typeface="B Nazanin" panose="00000400000000000000" pitchFamily="2" charset="-78"/>
              </a:rPr>
              <a:t>تشخیص</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862322"/>
          </a:xfrm>
          <a:prstGeom prst="rect">
            <a:avLst/>
          </a:prstGeom>
          <a:noFill/>
        </p:spPr>
        <p:txBody>
          <a:bodyPr wrap="square" rtlCol="0">
            <a:spAutoFit/>
          </a:bodyPr>
          <a:lstStyle/>
          <a:p>
            <a:pPr algn="r" rtl="1"/>
            <a:r>
              <a:rPr lang="fa-IR" dirty="0">
                <a:cs typeface="B Nazanin" panose="00000400000000000000" pitchFamily="2" charset="-78"/>
              </a:rPr>
              <a:t>• 2 مرحله در هر بیت به دلیل ترکیب ضریب و محصول</a:t>
            </a:r>
          </a:p>
          <a:p>
            <a:pPr algn="r" rtl="1"/>
            <a:r>
              <a:rPr lang="fa-IR" dirty="0">
                <a:cs typeface="B Nazanin" panose="00000400000000000000" pitchFamily="2" charset="-78"/>
              </a:rPr>
              <a:t>•در مورد ضرب علامتی چطور؟</a:t>
            </a:r>
          </a:p>
          <a:p>
            <a:pPr algn="r" rtl="1"/>
            <a:r>
              <a:rPr lang="fa-IR" dirty="0">
                <a:cs typeface="B Nazanin" panose="00000400000000000000" pitchFamily="2" charset="-78"/>
              </a:rPr>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cs typeface="B Nazanin" panose="00000400000000000000" pitchFamily="2" charset="-78"/>
              </a:rPr>
              <a:t>• الگوریتم </a:t>
            </a:r>
            <a:r>
              <a:rPr lang="en-US" dirty="0">
                <a:cs typeface="B Nazanin" panose="00000400000000000000" pitchFamily="2" charset="-78"/>
              </a:rPr>
              <a:t>Booth </a:t>
            </a:r>
            <a:r>
              <a:rPr lang="fa-IR" dirty="0">
                <a:cs typeface="B Nazanin" panose="00000400000000000000" pitchFamily="2" charset="-78"/>
              </a:rPr>
              <a:t>روشی زیبا برای ضرب اعداد امضا شده با استفاده از سخت افزار یکسان است – همچنین اغلب سریعتر…</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9"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•Multiply signed numbers</a:t>
            </a:r>
          </a:p>
          <a:p>
            <a:r>
              <a:rPr lang="en-US" sz="1800" b="0" i="0" u="none" strike="noStrike" baseline="0" dirty="0">
                <a:solidFill>
                  <a:srgbClr val="2A1A00"/>
                </a:solidFill>
                <a:latin typeface="Arial" panose="020B0604020202020204" pitchFamily="34" charset="0"/>
                <a:cs typeface="B Nazanin" panose="00000400000000000000" pitchFamily="2" charset="-78"/>
              </a:rPr>
              <a:t>•Depending on the current and previous bits</a:t>
            </a:r>
          </a:p>
          <a:p>
            <a:r>
              <a:rPr lang="en-US" sz="1800" b="0" i="0" u="none" strike="noStrike" baseline="0" dirty="0">
                <a:solidFill>
                  <a:srgbClr val="2A1A00"/>
                </a:solidFill>
                <a:latin typeface="Arial" panose="020B0604020202020204" pitchFamily="34" charset="0"/>
                <a:cs typeface="B Nazanin" panose="00000400000000000000" pitchFamily="2" charset="-78"/>
              </a:rPr>
              <a:t>•00: No Operation only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•01: add multiplicand to the left half of product and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A40020"/>
                </a:solidFill>
                <a:latin typeface="Gill Sans MT" panose="020B0502020104020203" pitchFamily="34" charset="0"/>
                <a:cs typeface="B Nazanin" panose="00000400000000000000" pitchFamily="2" charset="-78"/>
              </a:rPr>
              <a:t>10</a:t>
            </a:r>
            <a:r>
              <a:rPr lang="en-US" sz="1800" b="0" i="0" u="none" strike="noStrike" baseline="0" dirty="0">
                <a:solidFill>
                  <a:srgbClr val="585858"/>
                </a:solidFill>
                <a:latin typeface="Gill Sans MT" panose="020B0502020104020203" pitchFamily="34" charset="0"/>
                <a:cs typeface="B Nazanin" panose="00000400000000000000" pitchFamily="2" charset="-78"/>
              </a:rPr>
              <a:t>: subtract multiplicand from the left half of product and arithmetic shift</a:t>
            </a:r>
          </a:p>
          <a:p>
            <a:r>
              <a:rPr lang="en-US" sz="1800" b="0" i="0" u="none" strike="noStrike" baseline="0" dirty="0">
                <a:solidFill>
                  <a:srgbClr val="2A1A00"/>
                </a:solidFill>
                <a:latin typeface="Arial" panose="020B0604020202020204" pitchFamily="34" charset="0"/>
                <a:cs typeface="B Nazanin" panose="00000400000000000000" pitchFamily="2" charset="-78"/>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49" y="1004274"/>
            <a:ext cx="4301411" cy="2308324"/>
          </a:xfrm>
          <a:prstGeom prst="rect">
            <a:avLst/>
          </a:prstGeom>
          <a:noFill/>
        </p:spPr>
        <p:txBody>
          <a:bodyPr wrap="square" rtlCol="0">
            <a:spAutoFit/>
          </a:bodyPr>
          <a:lstStyle/>
          <a:p>
            <a:pPr algn="r" rtl="1"/>
            <a:r>
              <a:rPr lang="fa-IR" dirty="0">
                <a:cs typeface="B Nazanin" panose="00000400000000000000" pitchFamily="2" charset="-78"/>
              </a:rPr>
              <a:t>• اعداد امضا شده را ضرب کنید</a:t>
            </a:r>
          </a:p>
          <a:p>
            <a:pPr algn="r" rtl="1"/>
            <a:r>
              <a:rPr lang="fa-IR" dirty="0">
                <a:cs typeface="B Nazanin" panose="00000400000000000000" pitchFamily="2" charset="-78"/>
              </a:rPr>
              <a:t>•بسته به بیت فعلی و قبلی</a:t>
            </a:r>
          </a:p>
          <a:p>
            <a:pPr algn="r" rtl="1"/>
            <a:r>
              <a:rPr lang="fa-IR" dirty="0">
                <a:cs typeface="B Nazanin" panose="00000400000000000000" pitchFamily="2" charset="-78"/>
              </a:rPr>
              <a:t>•00: بدون عملیات فقط تغییر حسابی</a:t>
            </a:r>
          </a:p>
          <a:p>
            <a:pPr algn="r" rtl="1"/>
            <a:r>
              <a:rPr lang="fa-IR" dirty="0">
                <a:cs typeface="B Nazanin" panose="00000400000000000000" pitchFamily="2" charset="-78"/>
              </a:rPr>
              <a:t>•01: ضرب را به نیمه چپ حاصلضرب و شیفت حسابی اضافه کنید</a:t>
            </a:r>
          </a:p>
          <a:p>
            <a:pPr algn="r" rtl="1"/>
            <a:r>
              <a:rPr lang="fa-IR" dirty="0">
                <a:cs typeface="B Nazanin" panose="00000400000000000000" pitchFamily="2" charset="-78"/>
              </a:rPr>
              <a:t>•10: از نیمه چپ حاصل ضرب و شیفت حسابی تفریق کنید</a:t>
            </a:r>
          </a:p>
          <a:p>
            <a:pPr algn="r" rtl="1"/>
            <a:r>
              <a:rPr lang="fa-IR" dirty="0">
                <a:cs typeface="B Nazanin" panose="00000400000000000000" pitchFamily="2" charset="-78"/>
              </a:rPr>
              <a:t>•11: بدون عملیات فقط تغییر حسابی</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BOOTH’S ALGORITHM</a:t>
            </a:r>
            <a:endParaRPr lang="en-US" dirty="0">
              <a:cs typeface="B Nazanin" panose="00000400000000000000" pitchFamily="2" charset="-78"/>
            </a:endParaRPr>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48" cy="1754326"/>
          </a:xfrm>
          <a:prstGeom prst="rect">
            <a:avLst/>
          </a:prstGeom>
          <a:noFill/>
        </p:spPr>
        <p:txBody>
          <a:bodyPr wrap="square" rtlCol="0">
            <a:spAutoFit/>
          </a:bodyPr>
          <a:lstStyle/>
          <a:p>
            <a:r>
              <a:rPr lang="en-US" dirty="0">
                <a:cs typeface="B Nazanin" panose="00000400000000000000" pitchFamily="2" charset="-78"/>
              </a:rPr>
              <a:t>•MIPS provides two 32-bit registers </a:t>
            </a:r>
            <a:r>
              <a:rPr lang="en-US" dirty="0" err="1">
                <a:cs typeface="B Nazanin" panose="00000400000000000000" pitchFamily="2" charset="-78"/>
              </a:rPr>
              <a:t>Hiand</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hold a 64-bit product</a:t>
            </a:r>
          </a:p>
          <a:p>
            <a:r>
              <a:rPr lang="en-US" dirty="0">
                <a:cs typeface="B Nazanin" panose="00000400000000000000" pitchFamily="2" charset="-78"/>
              </a:rPr>
              <a:t>•</a:t>
            </a:r>
            <a:r>
              <a:rPr lang="en-US" dirty="0" err="1">
                <a:cs typeface="B Nazanin" panose="00000400000000000000" pitchFamily="2" charset="-78"/>
              </a:rPr>
              <a:t>mult</a:t>
            </a:r>
            <a:r>
              <a:rPr lang="en-US" dirty="0">
                <a:cs typeface="B Nazanin" panose="00000400000000000000" pitchFamily="2" charset="-78"/>
              </a:rPr>
              <a:t>, </a:t>
            </a:r>
            <a:r>
              <a:rPr lang="en-US" dirty="0" err="1">
                <a:cs typeface="B Nazanin" panose="00000400000000000000" pitchFamily="2" charset="-78"/>
              </a:rPr>
              <a:t>multu</a:t>
            </a:r>
            <a:r>
              <a:rPr lang="en-US" dirty="0">
                <a:cs typeface="B Nazanin" panose="00000400000000000000" pitchFamily="2" charset="-78"/>
              </a:rPr>
              <a:t>(unsigned) put the product of two 32-bit register operands into </a:t>
            </a:r>
            <a:r>
              <a:rPr lang="en-US" dirty="0" err="1">
                <a:cs typeface="B Nazanin" panose="00000400000000000000" pitchFamily="2" charset="-78"/>
              </a:rPr>
              <a:t>HiandLo</a:t>
            </a:r>
            <a:endParaRPr lang="en-US" dirty="0">
              <a:cs typeface="B Nazanin" panose="00000400000000000000" pitchFamily="2" charset="-78"/>
            </a:endParaRPr>
          </a:p>
          <a:p>
            <a:r>
              <a:rPr lang="en-US" dirty="0">
                <a:cs typeface="B Nazanin" panose="00000400000000000000" pitchFamily="2" charset="-78"/>
              </a:rPr>
              <a:t>•</a:t>
            </a:r>
            <a:r>
              <a:rPr lang="en-US" dirty="0" err="1">
                <a:cs typeface="B Nazanin" panose="00000400000000000000" pitchFamily="2" charset="-78"/>
              </a:rPr>
              <a:t>Mflo</a:t>
            </a:r>
            <a:r>
              <a:rPr lang="en-US" dirty="0">
                <a:cs typeface="B Nazanin" panose="00000400000000000000" pitchFamily="2" charset="-78"/>
              </a:rPr>
              <a:t> (Move from low), </a:t>
            </a:r>
            <a:r>
              <a:rPr lang="en-US" dirty="0" err="1">
                <a:cs typeface="B Nazanin" panose="00000400000000000000" pitchFamily="2" charset="-78"/>
              </a:rPr>
              <a:t>mfhimoves</a:t>
            </a:r>
            <a:r>
              <a:rPr lang="en-US" dirty="0">
                <a:cs typeface="B Nazanin" panose="00000400000000000000" pitchFamily="2" charset="-78"/>
              </a:rPr>
              <a:t> content of </a:t>
            </a:r>
            <a:r>
              <a:rPr lang="en-US" dirty="0" err="1">
                <a:cs typeface="B Nazanin" panose="00000400000000000000" pitchFamily="2" charset="-78"/>
              </a:rPr>
              <a:t>Hior</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7" cy="1754326"/>
          </a:xfrm>
          <a:prstGeom prst="rect">
            <a:avLst/>
          </a:prstGeom>
          <a:noFill/>
        </p:spPr>
        <p:txBody>
          <a:bodyPr wrap="square" rtlCol="0">
            <a:spAutoFit/>
          </a:bodyPr>
          <a:lstStyle/>
          <a:p>
            <a:pPr algn="r" rtl="1"/>
            <a:r>
              <a:rPr lang="en-US" dirty="0">
                <a:cs typeface="B Nazanin" panose="00000400000000000000" pitchFamily="2" charset="-78"/>
              </a:rPr>
              <a:t>•MIPS </a:t>
            </a:r>
            <a:r>
              <a:rPr lang="fa-IR" dirty="0">
                <a:cs typeface="B Nazanin" panose="00000400000000000000" pitchFamily="2" charset="-78"/>
              </a:rPr>
              <a:t>دو رجیستر 32 بیتی را فراهم می کند که </a:t>
            </a:r>
            <a:r>
              <a:rPr lang="en-US" dirty="0" err="1">
                <a:cs typeface="B Nazanin" panose="00000400000000000000" pitchFamily="2" charset="-78"/>
              </a:rPr>
              <a:t>Hiand</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t>
            </a:r>
            <a:r>
              <a:rPr lang="fa-IR" dirty="0">
                <a:cs typeface="B Nazanin" panose="00000400000000000000" pitchFamily="2" charset="-78"/>
              </a:rPr>
              <a:t>یک محصول 64 بیتی را نگه می دارد</a:t>
            </a:r>
          </a:p>
          <a:p>
            <a:pPr algn="r" rtl="1"/>
            <a:r>
              <a:rPr lang="fa-IR" dirty="0">
                <a:cs typeface="B Nazanin" panose="00000400000000000000" pitchFamily="2" charset="-78"/>
              </a:rPr>
              <a:t>•</a:t>
            </a:r>
            <a:r>
              <a:rPr lang="en-US" dirty="0" err="1">
                <a:cs typeface="B Nazanin" panose="00000400000000000000" pitchFamily="2" charset="-78"/>
              </a:rPr>
              <a:t>mult</a:t>
            </a:r>
            <a:r>
              <a:rPr lang="en-US" dirty="0">
                <a:cs typeface="B Nazanin" panose="00000400000000000000" pitchFamily="2" charset="-78"/>
              </a:rPr>
              <a:t>، </a:t>
            </a:r>
            <a:r>
              <a:rPr lang="en-US" dirty="0" err="1">
                <a:cs typeface="B Nazanin" panose="00000400000000000000" pitchFamily="2" charset="-78"/>
              </a:rPr>
              <a:t>multu</a:t>
            </a:r>
            <a:r>
              <a:rPr lang="en-US" dirty="0">
                <a:cs typeface="B Nazanin" panose="00000400000000000000" pitchFamily="2" charset="-78"/>
              </a:rPr>
              <a:t>(</a:t>
            </a:r>
            <a:r>
              <a:rPr lang="fa-IR" dirty="0">
                <a:cs typeface="B Nazanin" panose="00000400000000000000" pitchFamily="2" charset="-78"/>
              </a:rPr>
              <a:t>بدون علامت) حاصل ضرب دو عملوند رجیستر 32 بیتی را در </a:t>
            </a:r>
            <a:r>
              <a:rPr lang="en-US" dirty="0" err="1">
                <a:cs typeface="B Nazanin" panose="00000400000000000000" pitchFamily="2" charset="-78"/>
              </a:rPr>
              <a:t>HiandLo</a:t>
            </a:r>
            <a:r>
              <a:rPr lang="en-US" dirty="0">
                <a:cs typeface="B Nazanin" panose="00000400000000000000" pitchFamily="2" charset="-78"/>
              </a:rPr>
              <a:t> </a:t>
            </a:r>
            <a:r>
              <a:rPr lang="fa-IR" dirty="0">
                <a:cs typeface="B Nazanin" panose="00000400000000000000" pitchFamily="2" charset="-78"/>
              </a:rPr>
              <a:t>قرار می دهد.</a:t>
            </a:r>
          </a:p>
          <a:p>
            <a:pPr algn="r" rtl="1"/>
            <a:r>
              <a:rPr lang="fa-IR" dirty="0">
                <a:cs typeface="B Nazanin" panose="00000400000000000000" pitchFamily="2" charset="-78"/>
              </a:rPr>
              <a:t>•</a:t>
            </a:r>
            <a:r>
              <a:rPr lang="en-US" dirty="0" err="1">
                <a:cs typeface="B Nazanin" panose="00000400000000000000" pitchFamily="2" charset="-78"/>
              </a:rPr>
              <a:t>Mflo</a:t>
            </a:r>
            <a:r>
              <a:rPr lang="en-US" dirty="0">
                <a:cs typeface="B Nazanin" panose="00000400000000000000" pitchFamily="2" charset="-78"/>
              </a:rPr>
              <a:t> (</a:t>
            </a:r>
            <a:r>
              <a:rPr lang="fa-IR" dirty="0">
                <a:cs typeface="B Nazanin" panose="00000400000000000000" pitchFamily="2" charset="-78"/>
              </a:rPr>
              <a:t>حرکت از پایین)، </a:t>
            </a:r>
            <a:r>
              <a:rPr lang="en-US" dirty="0" err="1">
                <a:cs typeface="B Nazanin" panose="00000400000000000000" pitchFamily="2" charset="-78"/>
              </a:rPr>
              <a:t>mfhimove</a:t>
            </a:r>
            <a:r>
              <a:rPr lang="en-US" dirty="0">
                <a:cs typeface="B Nazanin" panose="00000400000000000000" pitchFamily="2" charset="-78"/>
              </a:rPr>
              <a:t> </a:t>
            </a:r>
            <a:r>
              <a:rPr lang="fa-IR" dirty="0">
                <a:cs typeface="B Nazanin" panose="00000400000000000000" pitchFamily="2" charset="-78"/>
              </a:rPr>
              <a:t>محتوای </a:t>
            </a:r>
            <a:r>
              <a:rPr lang="en-US" dirty="0" err="1">
                <a:cs typeface="B Nazanin" panose="00000400000000000000" pitchFamily="2" charset="-78"/>
              </a:rPr>
              <a:t>Hior</a:t>
            </a:r>
            <a:r>
              <a:rPr lang="en-US" dirty="0">
                <a:cs typeface="B Nazanin" panose="00000400000000000000" pitchFamily="2" charset="-78"/>
              </a:rPr>
              <a:t> </a:t>
            </a:r>
            <a:r>
              <a:rPr lang="en-US" dirty="0" err="1">
                <a:cs typeface="B Nazanin" panose="00000400000000000000" pitchFamily="2" charset="-78"/>
              </a:rPr>
              <a:t>Loto</a:t>
            </a:r>
            <a:r>
              <a:rPr lang="en-US" dirty="0">
                <a:cs typeface="B Nazanin" panose="00000400000000000000" pitchFamily="2" charset="-78"/>
              </a:rPr>
              <a:t> </a:t>
            </a:r>
            <a:r>
              <a:rPr lang="fa-IR" dirty="0">
                <a:cs typeface="B Nazanin" panose="00000400000000000000" pitchFamily="2" charset="-78"/>
              </a:rPr>
              <a:t>یک ثبت همه منظوره</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MIPS NOTES</a:t>
            </a:r>
          </a:p>
          <a:p>
            <a:pPr algn="ctr" rtl="1"/>
            <a:r>
              <a:rPr lang="fa-IR" dirty="0">
                <a:solidFill>
                  <a:srgbClr val="2A1A00"/>
                </a:solidFill>
                <a:latin typeface="Impact" panose="020B0806030902050204" pitchFamily="34" charset="0"/>
                <a:cs typeface="B Nazanin" panose="00000400000000000000" pitchFamily="2" charset="-78"/>
              </a:rPr>
              <a:t>نکات </a:t>
            </a:r>
            <a:r>
              <a:rPr lang="en-US" dirty="0">
                <a:solidFill>
                  <a:srgbClr val="2A1A00"/>
                </a:solidFill>
                <a:latin typeface="Impact" panose="020B0806030902050204" pitchFamily="34" charset="0"/>
                <a:cs typeface="B Nazanin" panose="00000400000000000000" pitchFamily="2" charset="-78"/>
              </a:rPr>
              <a:t>MIPS</a:t>
            </a:r>
            <a:endParaRPr lang="en-US" dirty="0">
              <a:cs typeface="B Nazanin" panose="00000400000000000000" pitchFamily="2" charset="-78"/>
            </a:endParaRPr>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Binary makes it easy =&gt;</a:t>
            </a:r>
            <a:r>
              <a:rPr lang="en-US" sz="1800" b="0" i="1" u="none" strike="noStrike" baseline="0" dirty="0">
                <a:solidFill>
                  <a:srgbClr val="585858"/>
                </a:solidFill>
                <a:latin typeface="Gill Sans MT" panose="020B0502020104020203" pitchFamily="34" charset="0"/>
                <a:cs typeface="B Nazanin" panose="00000400000000000000" pitchFamily="2" charset="-78"/>
              </a:rPr>
              <a:t>first</a:t>
            </a:r>
            <a:r>
              <a:rPr lang="en-US" sz="1800" b="0" i="0" u="none" strike="noStrike" baseline="0" dirty="0">
                <a:solidFill>
                  <a:srgbClr val="585858"/>
                </a:solidFill>
                <a:latin typeface="Gill Sans MT" panose="020B0502020104020203" pitchFamily="34" charset="0"/>
                <a:cs typeface="B Nazanin" panose="00000400000000000000" pitchFamily="2" charset="-78"/>
              </a:rPr>
              <a:t>, try 1 * divisor; </a:t>
            </a:r>
            <a:r>
              <a:rPr lang="en-US" sz="1800" b="0" i="1" u="none" strike="noStrike" baseline="0" dirty="0">
                <a:solidFill>
                  <a:srgbClr val="585858"/>
                </a:solidFill>
                <a:latin typeface="Gill Sans MT" panose="020B0502020104020203" pitchFamily="34" charset="0"/>
                <a:cs typeface="B Nazanin" panose="00000400000000000000" pitchFamily="2" charset="-78"/>
              </a:rPr>
              <a:t>if too big</a:t>
            </a:r>
            <a:r>
              <a:rPr lang="en-US" sz="1800" b="0" i="0" u="none" strike="noStrike" baseline="0" dirty="0">
                <a:solidFill>
                  <a:srgbClr val="585858"/>
                </a:solidFill>
                <a:latin typeface="Gill Sans MT" panose="020B0502020104020203" pitchFamily="34" charset="0"/>
                <a:cs typeface="B Nazanin" panose="00000400000000000000" pitchFamily="2" charset="-78"/>
              </a:rPr>
              <a:t>, 0 * divisor</a:t>
            </a:r>
          </a:p>
          <a:p>
            <a:r>
              <a:rPr lang="en-US" sz="1800" b="0" i="0" u="none" strike="noStrike" baseline="0" dirty="0">
                <a:solidFill>
                  <a:srgbClr val="2A1A00"/>
                </a:solidFill>
                <a:latin typeface="Arial" panose="020B0604020202020204" pitchFamily="34" charset="0"/>
                <a:cs typeface="B Nazanin" panose="00000400000000000000" pitchFamily="2" charset="-78"/>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754326"/>
          </a:xfrm>
          <a:prstGeom prst="rect">
            <a:avLst/>
          </a:prstGeom>
          <a:noFill/>
        </p:spPr>
        <p:txBody>
          <a:bodyPr wrap="square" rtlCol="0">
            <a:spAutoFit/>
          </a:bodyPr>
          <a:lstStyle/>
          <a:p>
            <a:pPr algn="r" rtl="1"/>
            <a:r>
              <a:rPr lang="fa-IR" dirty="0">
                <a:cs typeface="B Nazanin" panose="00000400000000000000" pitchFamily="2" charset="-78"/>
              </a:rPr>
              <a:t>•روش مدرسه اول: ببینید چقدر مضربی از مقسوم علیه می توان کم کرد و در هر مرحله یک رقم ضریب ایجاد کرد.</a:t>
            </a:r>
          </a:p>
          <a:p>
            <a:pPr algn="r" rtl="1"/>
            <a:r>
              <a:rPr lang="fa-IR" dirty="0">
                <a:cs typeface="B Nazanin" panose="00000400000000000000" pitchFamily="2" charset="-78"/>
              </a:rPr>
              <a:t>•دودویی کار را آسان می کند =&gt;اول، 1 * مقسوم علیه را امتحان کنید. اگر خیلی بزرگ است، 0 * مقسوم علیه</a:t>
            </a:r>
          </a:p>
          <a:p>
            <a:pPr algn="r" rtl="1"/>
            <a:r>
              <a:rPr lang="fa-IR" dirty="0">
                <a:cs typeface="B Nazanin" panose="00000400000000000000" pitchFamily="2" charset="-78"/>
              </a:rPr>
              <a:t>•سود = (ضریب * مقسوم علیه) + باقیمانده</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DIVIDE</a:t>
            </a:r>
          </a:p>
          <a:p>
            <a:pPr algn="ctr"/>
            <a:r>
              <a:rPr lang="fa-IR" dirty="0">
                <a:solidFill>
                  <a:srgbClr val="2A1A00"/>
                </a:solidFill>
                <a:latin typeface="Impact" panose="020B0806030902050204" pitchFamily="34" charset="0"/>
                <a:cs typeface="B Nazanin" panose="00000400000000000000" pitchFamily="2" charset="-78"/>
              </a:rPr>
              <a:t>تقسیم</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004274"/>
            <a:ext cx="4625650" cy="120032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div </a:t>
            </a:r>
            <a:r>
              <a:rPr lang="en-US" sz="1800" b="0" i="0" u="none" strike="noStrike" baseline="0" dirty="0">
                <a:solidFill>
                  <a:srgbClr val="585858"/>
                </a:solidFill>
                <a:latin typeface="Gill Sans MT" panose="020B0502020104020203" pitchFamily="34" charset="0"/>
                <a:cs typeface="B Nazanin" panose="00000400000000000000" pitchFamily="2" charset="-78"/>
              </a:rPr>
              <a:t>(signed),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divu</a:t>
            </a:r>
            <a:r>
              <a:rPr lang="en-US" sz="1800" b="0" i="0" u="none" strike="noStrike" baseline="0" dirty="0">
                <a:solidFill>
                  <a:srgbClr val="585858"/>
                </a:solidFill>
                <a:latin typeface="Gill Sans MT" panose="020B0502020104020203" pitchFamily="34" charset="0"/>
                <a:cs typeface="B Nazanin" panose="00000400000000000000" pitchFamily="2" charset="-78"/>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cs typeface="B Nazanin" panose="00000400000000000000" pitchFamily="2" charset="-78"/>
              </a:rPr>
              <a:t>Hi</a:t>
            </a:r>
            <a:r>
              <a:rPr lang="en-US" sz="1800" b="0" i="0" u="none" strike="noStrike" baseline="0" dirty="0" err="1">
                <a:solidFill>
                  <a:srgbClr val="585858"/>
                </a:solidFill>
                <a:latin typeface="Gill Sans MT" panose="020B0502020104020203" pitchFamily="34" charset="0"/>
                <a:cs typeface="B Nazanin" panose="00000400000000000000" pitchFamily="2" charset="-78"/>
              </a:rPr>
              <a:t>register</a:t>
            </a:r>
            <a:r>
              <a:rPr lang="en-US" sz="1800" b="0" i="0" u="none" strike="noStrike" baseline="0" dirty="0">
                <a:solidFill>
                  <a:srgbClr val="585858"/>
                </a:solidFill>
                <a:latin typeface="Gill Sans MT" panose="020B0502020104020203" pitchFamily="34" charset="0"/>
                <a:cs typeface="B Nazanin" panose="00000400000000000000" pitchFamily="2" charset="-78"/>
              </a:rPr>
              <a:t> and quotient in </a:t>
            </a:r>
            <a:r>
              <a:rPr lang="en-US" sz="1800" b="0" i="0" u="none" strike="noStrike" baseline="0" dirty="0">
                <a:solidFill>
                  <a:srgbClr val="585858"/>
                </a:solidFill>
                <a:latin typeface="Courier New" panose="02070309020205020404" pitchFamily="49" charset="0"/>
                <a:cs typeface="B Nazanin" panose="00000400000000000000" pitchFamily="2" charset="-78"/>
              </a:rPr>
              <a:t>Lo</a:t>
            </a:r>
            <a:r>
              <a:rPr lang="en-US" sz="1800" b="0" i="0" u="none" strike="noStrike" baseline="0" dirty="0">
                <a:solidFill>
                  <a:srgbClr val="585858"/>
                </a:solidFill>
                <a:latin typeface="Gill Sans MT" panose="020B0502020104020203" pitchFamily="34" charset="0"/>
                <a:cs typeface="B Nazanin" panose="00000400000000000000" pitchFamily="2" charset="-78"/>
              </a:rPr>
              <a:t>; overflow is ignored in both </a:t>
            </a:r>
            <a:endParaRPr lang="en-US" sz="1800" b="0" i="0" u="none" strike="noStrike" baseline="0" dirty="0">
              <a:solidFill>
                <a:srgbClr val="000000"/>
              </a:solidFill>
              <a:latin typeface="Arial" panose="020B0604020202020204" pitchFamily="34" charset="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373727" cy="1200329"/>
          </a:xfrm>
          <a:prstGeom prst="rect">
            <a:avLst/>
          </a:prstGeom>
          <a:noFill/>
        </p:spPr>
        <p:txBody>
          <a:bodyPr wrap="square" rtlCol="0">
            <a:spAutoFit/>
          </a:bodyPr>
          <a:lstStyle/>
          <a:p>
            <a:pPr algn="r" rtl="1"/>
            <a:r>
              <a:rPr lang="en-US" dirty="0">
                <a:cs typeface="B Nazanin" panose="00000400000000000000" pitchFamily="2" charset="-78"/>
              </a:rPr>
              <a:t> div </a:t>
            </a:r>
            <a:r>
              <a:rPr lang="fa-IR" dirty="0">
                <a:cs typeface="B Nazanin" panose="00000400000000000000" pitchFamily="2" charset="-78"/>
              </a:rPr>
              <a:t>امضا، </a:t>
            </a:r>
            <a:r>
              <a:rPr lang="en-US" dirty="0" err="1">
                <a:cs typeface="B Nazanin" panose="00000400000000000000" pitchFamily="2" charset="-78"/>
              </a:rPr>
              <a:t>divu</a:t>
            </a:r>
            <a:r>
              <a:rPr lang="en-US" dirty="0">
                <a:cs typeface="B Nazanin" panose="00000400000000000000" pitchFamily="2" charset="-78"/>
              </a:rPr>
              <a:t> </a:t>
            </a:r>
            <a:r>
              <a:rPr lang="fa-IR" dirty="0">
                <a:cs typeface="B Nazanin" panose="00000400000000000000" pitchFamily="2" charset="-78"/>
              </a:rPr>
              <a:t>بدون علامت، با دو عملوند رجیستر 32 بیتی، محتویات عملوندها را تقسیم کرده و باقیمانده را در </a:t>
            </a:r>
            <a:r>
              <a:rPr lang="en-US" dirty="0" err="1">
                <a:cs typeface="B Nazanin" panose="00000400000000000000" pitchFamily="2" charset="-78"/>
              </a:rPr>
              <a:t>Hiregister</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quotient </a:t>
            </a:r>
            <a:r>
              <a:rPr lang="fa-IR" dirty="0">
                <a:cs typeface="B Nazanin" panose="00000400000000000000" pitchFamily="2" charset="-78"/>
              </a:rPr>
              <a:t>را در </a:t>
            </a:r>
            <a:r>
              <a:rPr lang="en-US" dirty="0">
                <a:cs typeface="B Nazanin" panose="00000400000000000000" pitchFamily="2" charset="-78"/>
              </a:rPr>
              <a:t>Lo </a:t>
            </a:r>
            <a:r>
              <a:rPr lang="fa-IR" dirty="0">
                <a:cs typeface="B Nazanin" panose="00000400000000000000" pitchFamily="2" charset="-78"/>
              </a:rPr>
              <a:t>قرار دهید. سرریز در هر دو نادیده گرفته شده است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MIPS NOTES</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rtl="1"/>
            <a:r>
              <a:rPr lang="fa-IR" dirty="0">
                <a:solidFill>
                  <a:srgbClr val="2A1A00"/>
                </a:solidFill>
                <a:latin typeface="Impact" panose="020B0806030902050204" pitchFamily="34" charset="0"/>
                <a:cs typeface="B Nazanin" panose="00000400000000000000" pitchFamily="2" charset="-78"/>
              </a:rPr>
              <a:t>نکات </a:t>
            </a:r>
            <a:r>
              <a:rPr lang="en-US" dirty="0">
                <a:solidFill>
                  <a:srgbClr val="2A1A00"/>
                </a:solidFill>
                <a:latin typeface="Impact" panose="020B0806030902050204" pitchFamily="34" charset="0"/>
                <a:cs typeface="B Nazanin" panose="00000400000000000000" pitchFamily="2" charset="-78"/>
              </a:rPr>
              <a:t>MIPS</a:t>
            </a:r>
            <a:endParaRPr lang="en-US" dirty="0">
              <a:cs typeface="B Nazanin" panose="00000400000000000000" pitchFamily="2" charset="-78"/>
            </a:endParaRPr>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cs typeface="B Nazanin" panose="00000400000000000000" pitchFamily="2" charset="-78"/>
              </a:rPr>
              <a:t>We need a way to represent</a:t>
            </a:r>
          </a:p>
          <a:p>
            <a:r>
              <a:rPr lang="en-US" sz="1800" b="0" i="0" u="none" strike="noStrike" baseline="0" dirty="0">
                <a:solidFill>
                  <a:srgbClr val="2A1A00"/>
                </a:solidFill>
                <a:latin typeface="Gill Sans MT" panose="020B0502020104020203" pitchFamily="34" charset="0"/>
                <a:cs typeface="B Nazanin" panose="00000400000000000000" pitchFamily="2" charset="-78"/>
              </a:rPr>
              <a:t>–numbers with fractions, e.g., 3.1416</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very small numbers (in absolute value), e.g., </a:t>
            </a:r>
            <a:r>
              <a:rPr lang="en-US" sz="1800" b="0" i="0" u="none" strike="noStrike" baseline="0" dirty="0">
                <a:solidFill>
                  <a:srgbClr val="585858"/>
                </a:solidFill>
                <a:latin typeface="Courier New" panose="02070309020205020404" pitchFamily="49" charset="0"/>
                <a:cs typeface="B Nazanin" panose="00000400000000000000" pitchFamily="2" charset="-78"/>
              </a:rPr>
              <a:t>.00000000023</a:t>
            </a:r>
          </a:p>
          <a:p>
            <a:r>
              <a:rPr lang="en-US" sz="1800" b="0" i="0" u="none" strike="noStrike" baseline="0" dirty="0">
                <a:solidFill>
                  <a:srgbClr val="2A1A00"/>
                </a:solidFill>
                <a:latin typeface="Gill Sans MT" panose="020B0502020104020203" pitchFamily="34" charset="0"/>
                <a:cs typeface="B Nazanin" panose="00000400000000000000" pitchFamily="2" charset="-78"/>
              </a:rPr>
              <a:t>–very large numbers (in absolute value) , e.g., –3.15576 * 1046</a:t>
            </a:r>
          </a:p>
          <a:p>
            <a:r>
              <a:rPr lang="en-US" sz="1800" b="0" i="0" u="none" strike="noStrike" baseline="0" dirty="0">
                <a:solidFill>
                  <a:srgbClr val="2A1A00"/>
                </a:solidFill>
                <a:latin typeface="Arial" panose="020B0604020202020204" pitchFamily="34" charset="0"/>
                <a:cs typeface="B Nazanin" panose="00000400000000000000" pitchFamily="2" charset="-78"/>
              </a:rPr>
              <a:t>•Representation: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1" u="none" strike="noStrike" baseline="0" dirty="0">
                <a:solidFill>
                  <a:srgbClr val="585858"/>
                </a:solidFill>
                <a:latin typeface="Gill Sans MT" panose="020B0502020104020203" pitchFamily="34" charset="0"/>
                <a:cs typeface="B Nazanin" panose="00000400000000000000" pitchFamily="2" charset="-78"/>
              </a:rPr>
              <a:t>scientific</a:t>
            </a:r>
            <a:r>
              <a:rPr lang="en-US" sz="1800" b="0" i="0" u="none" strike="noStrike" baseline="0" dirty="0">
                <a:solidFill>
                  <a:srgbClr val="585858"/>
                </a:solidFill>
                <a:latin typeface="Gill Sans MT" panose="020B0502020104020203" pitchFamily="34" charset="0"/>
                <a:cs typeface="B Nazanin" panose="00000400000000000000" pitchFamily="2" charset="-78"/>
              </a:rPr>
              <a:t>: sign, exponent, significand form:</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(–1)sign*significand *2exponent . E.g., –</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2111001</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more bits for </a:t>
            </a:r>
            <a:r>
              <a:rPr lang="en-US" sz="1800" b="1" i="1" u="none" strike="noStrike" baseline="0" dirty="0" err="1">
                <a:solidFill>
                  <a:srgbClr val="585858"/>
                </a:solidFill>
                <a:latin typeface="Gill Sans MT" panose="020B0502020104020203" pitchFamily="34" charset="0"/>
                <a:cs typeface="B Nazanin" panose="00000400000000000000" pitchFamily="2" charset="-78"/>
              </a:rPr>
              <a:t>significand</a:t>
            </a:r>
            <a:r>
              <a:rPr lang="en-US" sz="1800" b="1" i="0" u="none" strike="noStrike" baseline="0" dirty="0" err="1">
                <a:solidFill>
                  <a:srgbClr val="585858"/>
                </a:solidFill>
                <a:latin typeface="Gill Sans MT" panose="020B0502020104020203" pitchFamily="34" charset="0"/>
                <a:cs typeface="B Nazanin" panose="00000400000000000000" pitchFamily="2" charset="-78"/>
              </a:rPr>
              <a:t>gives</a:t>
            </a:r>
            <a:r>
              <a:rPr lang="en-US" sz="1800" b="1" i="0" u="none" strike="noStrike" baseline="0" dirty="0">
                <a:solidFill>
                  <a:srgbClr val="585858"/>
                </a:solidFill>
                <a:latin typeface="Gill Sans MT" panose="020B0502020104020203" pitchFamily="34" charset="0"/>
                <a:cs typeface="B Nazanin" panose="00000400000000000000" pitchFamily="2" charset="-78"/>
              </a:rPr>
              <a:t> more accuracy</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more bits for </a:t>
            </a:r>
            <a:r>
              <a:rPr lang="en-US" sz="1800" b="1" i="1" u="none" strike="noStrike" baseline="0" dirty="0" err="1">
                <a:solidFill>
                  <a:srgbClr val="585858"/>
                </a:solidFill>
                <a:latin typeface="Gill Sans MT" panose="020B0502020104020203" pitchFamily="34" charset="0"/>
                <a:cs typeface="B Nazanin" panose="00000400000000000000" pitchFamily="2" charset="-78"/>
              </a:rPr>
              <a:t>exponent</a:t>
            </a:r>
            <a:r>
              <a:rPr lang="en-US" sz="1800" b="1" i="0" u="none" strike="noStrike" baseline="0" dirty="0" err="1">
                <a:solidFill>
                  <a:srgbClr val="585858"/>
                </a:solidFill>
                <a:latin typeface="Gill Sans MT" panose="020B0502020104020203" pitchFamily="34" charset="0"/>
                <a:cs typeface="B Nazanin" panose="00000400000000000000" pitchFamily="2" charset="-78"/>
              </a:rPr>
              <a:t>increases</a:t>
            </a:r>
            <a:r>
              <a:rPr lang="en-US" sz="1800" b="1" i="0" u="none" strike="noStrike" baseline="0" dirty="0">
                <a:solidFill>
                  <a:srgbClr val="585858"/>
                </a:solidFill>
                <a:latin typeface="Gill Sans MT" panose="020B0502020104020203" pitchFamily="34" charset="0"/>
                <a:cs typeface="B Nazanin" panose="00000400000000000000" pitchFamily="2" charset="-78"/>
              </a:rPr>
              <a:t> range</a:t>
            </a:r>
            <a:endParaRPr lang="en-US"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number is </a:t>
            </a:r>
            <a:r>
              <a:rPr lang="en-US" sz="1800" b="0" i="1" u="none" strike="noStrike" baseline="0" dirty="0">
                <a:solidFill>
                  <a:srgbClr val="585858"/>
                </a:solidFill>
                <a:latin typeface="Gill Sans MT" panose="020B0502020104020203" pitchFamily="34" charset="0"/>
                <a:cs typeface="B Nazanin" panose="00000400000000000000" pitchFamily="2" charset="-78"/>
              </a:rPr>
              <a:t>normalized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1" i="0" u="none" strike="noStrike" baseline="0" dirty="0">
                <a:solidFill>
                  <a:srgbClr val="585858"/>
                </a:solidFill>
                <a:latin typeface="Gill Sans MT" panose="020B0502020104020203" pitchFamily="34" charset="0"/>
                <a:cs typeface="B Nazanin" panose="00000400000000000000" pitchFamily="2" charset="-78"/>
              </a:rPr>
              <a:t>except </a:t>
            </a:r>
            <a:r>
              <a:rPr lang="en-US" sz="1800" b="1" i="0" u="none" strike="noStrike" baseline="0" dirty="0" err="1">
                <a:solidFill>
                  <a:srgbClr val="585858"/>
                </a:solidFill>
                <a:latin typeface="Gill Sans MT" panose="020B0502020104020203" pitchFamily="34" charset="0"/>
                <a:cs typeface="B Nazanin" panose="00000400000000000000" pitchFamily="2" charset="-78"/>
              </a:rPr>
              <a:t>for</a:t>
            </a:r>
            <a:r>
              <a:rPr lang="en-US" sz="1800" b="0" i="0" u="none" strike="noStrike" baseline="0" dirty="0" err="1">
                <a:solidFill>
                  <a:srgbClr val="585858"/>
                </a:solidFill>
                <a:latin typeface="Gill Sans MT" panose="020B0502020104020203" pitchFamily="34" charset="0"/>
                <a:cs typeface="B Nazanin" panose="00000400000000000000" pitchFamily="2" charset="-78"/>
              </a:rPr>
              <a:t>number</a:t>
            </a:r>
            <a:r>
              <a:rPr lang="en-US" sz="1800" b="0" i="0" u="none" strike="noStrike" baseline="0" dirty="0">
                <a:solidFill>
                  <a:srgbClr val="585858"/>
                </a:solidFill>
                <a:latin typeface="Gill Sans MT" panose="020B0502020104020203" pitchFamily="34" charset="0"/>
                <a:cs typeface="B Nazanin" panose="00000400000000000000" pitchFamily="2" charset="-78"/>
              </a:rPr>
              <a:t> 0 which is normalized to significand 0</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E.g., –</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2111001= </a:t>
            </a:r>
            <a:r>
              <a:rPr lang="en-US" sz="1800" b="0" i="0" u="none" strike="noStrike" baseline="0" dirty="0">
                <a:solidFill>
                  <a:srgbClr val="585858"/>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Courier New" panose="02070309020205020404" pitchFamily="49" charset="0"/>
                <a:cs typeface="B Nazanin" panose="00000400000000000000" pitchFamily="2" charset="-78"/>
              </a:rPr>
              <a:t>1.01001101 * 2111011 </a:t>
            </a:r>
            <a:r>
              <a:rPr lang="en-US" sz="1800" b="0" i="0" u="none" strike="noStrike" baseline="0" dirty="0">
                <a:solidFill>
                  <a:srgbClr val="585858"/>
                </a:solidFill>
                <a:latin typeface="Gill Sans MT" panose="020B0502020104020203" pitchFamily="34" charset="0"/>
                <a:cs typeface="B Nazanin" panose="00000400000000000000" pitchFamily="2" charset="-78"/>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cs typeface="B Nazanin" panose="00000400000000000000" pitchFamily="2" charset="-78"/>
              </a:rPr>
              <a:t>ما به راهی برای نشان دادن داریم نیاز داریم</a:t>
            </a:r>
          </a:p>
          <a:p>
            <a:pPr algn="r" rtl="1"/>
            <a:r>
              <a:rPr lang="fa-IR" dirty="0">
                <a:cs typeface="B Nazanin" panose="00000400000000000000" pitchFamily="2" charset="-78"/>
              </a:rPr>
              <a:t>-اعداد با کسر، به عنوان مثال، 3.1416</a:t>
            </a:r>
          </a:p>
          <a:p>
            <a:pPr algn="r" rtl="1"/>
            <a:r>
              <a:rPr lang="fa-IR" dirty="0">
                <a:cs typeface="B Nazanin" panose="00000400000000000000" pitchFamily="2" charset="-78"/>
              </a:rPr>
              <a:t>- اعداد بسیار کوچک (در مقدار مطلق)، به عنوان مثال، 0.00000000023</a:t>
            </a:r>
          </a:p>
          <a:p>
            <a:pPr algn="r" rtl="1"/>
            <a:r>
              <a:rPr lang="fa-IR" dirty="0">
                <a:cs typeface="B Nazanin" panose="00000400000000000000" pitchFamily="2" charset="-78"/>
              </a:rPr>
              <a:t>- اعداد بسیار بزرگ (در قدر مطلق)، به عنوان مثال، -3.15576 * 1046</a:t>
            </a:r>
          </a:p>
          <a:p>
            <a:pPr algn="r" rtl="1"/>
            <a:r>
              <a:rPr lang="fa-IR" dirty="0">
                <a:cs typeface="B Nazanin" panose="00000400000000000000" pitchFamily="2" charset="-78"/>
              </a:rPr>
              <a:t>•ارایه:</a:t>
            </a:r>
          </a:p>
          <a:p>
            <a:pPr algn="r" rtl="1"/>
            <a:r>
              <a:rPr lang="fa-IR" dirty="0">
                <a:cs typeface="B Nazanin" panose="00000400000000000000" pitchFamily="2" charset="-78"/>
              </a:rPr>
              <a:t>-علمی: علامت، توان، شکل معنادار:</a:t>
            </a:r>
          </a:p>
          <a:p>
            <a:pPr algn="r" rtl="1"/>
            <a:r>
              <a:rPr lang="fa-IR" dirty="0">
                <a:cs typeface="B Nazanin" panose="00000400000000000000" pitchFamily="2" charset="-78"/>
              </a:rPr>
              <a:t>•(–1)نشانه*معنی و *2نما . به عنوان مثال، -101.001101 * 2111001</a:t>
            </a:r>
          </a:p>
          <a:p>
            <a:pPr algn="r" rtl="1"/>
            <a:r>
              <a:rPr lang="fa-IR" dirty="0">
                <a:cs typeface="B Nazanin" panose="00000400000000000000" pitchFamily="2" charset="-78"/>
              </a:rPr>
              <a:t>-بیت های بیشتر برای معنی و دقت بیشتری می دهد</a:t>
            </a:r>
          </a:p>
          <a:p>
            <a:pPr algn="r" rtl="1"/>
            <a:r>
              <a:rPr lang="fa-IR" dirty="0">
                <a:cs typeface="B Nazanin" panose="00000400000000000000" pitchFamily="2" charset="-78"/>
              </a:rPr>
              <a:t>-بیت های بیشتر برای نمایی افزایش دامنه</a:t>
            </a:r>
          </a:p>
          <a:p>
            <a:pPr algn="r" rtl="1"/>
            <a:r>
              <a:rPr lang="fa-IR" dirty="0">
                <a:cs typeface="B Nazanin" panose="00000400000000000000" pitchFamily="2" charset="-78"/>
              </a:rPr>
              <a:t>-عدد نرمال شده است، به جز برای عدد 0 که به معنی 0 نرمال شده است</a:t>
            </a:r>
          </a:p>
          <a:p>
            <a:pPr algn="r" rtl="1"/>
            <a:r>
              <a:rPr lang="fa-IR" dirty="0">
                <a:cs typeface="B Nazanin" panose="00000400000000000000" pitchFamily="2" charset="-78"/>
              </a:rPr>
              <a:t>•به عنوان مثال</a:t>
            </a:r>
          </a:p>
          <a:p>
            <a:pPr algn="r" rtl="1"/>
            <a:r>
              <a:rPr lang="fa-IR" dirty="0">
                <a:cs typeface="B Nazanin" panose="00000400000000000000" pitchFamily="2" charset="-78"/>
              </a:rPr>
              <a:t>...</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408710"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Sign bit is 0 for positive numbers, 1 for negative numbers</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cs typeface="B Nazanin" panose="00000400000000000000" pitchFamily="2" charset="-78"/>
              </a:rPr>
              <a:t>assumed </a:t>
            </a:r>
            <a:r>
              <a:rPr lang="en-US" sz="1800" b="0" i="0" u="none" strike="noStrike" baseline="0" dirty="0">
                <a:solidFill>
                  <a:srgbClr val="585858"/>
                </a:solidFill>
                <a:latin typeface="Gill Sans MT" panose="020B0502020104020203" pitchFamily="34" charset="0"/>
                <a:cs typeface="B Nazanin" panose="00000400000000000000" pitchFamily="2" charset="-78"/>
              </a:rPr>
              <a:t>and not shown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e.g., significand 1.1001… is represented as 1001…, </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1" i="0" u="none" strike="noStrike" baseline="0" dirty="0">
                <a:solidFill>
                  <a:srgbClr val="585858"/>
                </a:solidFill>
                <a:latin typeface="Gill Sans MT" panose="020B0502020104020203" pitchFamily="34" charset="0"/>
                <a:cs typeface="B Nazanin" panose="00000400000000000000" pitchFamily="2" charset="-78"/>
              </a:rPr>
              <a:t>exception </a:t>
            </a:r>
            <a:r>
              <a:rPr lang="en-US" sz="1800" b="0" i="0" u="none" strike="noStrike" baseline="0" dirty="0" err="1">
                <a:solidFill>
                  <a:srgbClr val="585858"/>
                </a:solidFill>
                <a:latin typeface="Gill Sans MT" panose="020B0502020104020203" pitchFamily="34" charset="0"/>
                <a:cs typeface="B Nazanin" panose="00000400000000000000" pitchFamily="2" charset="-78"/>
              </a:rPr>
              <a:t>isnumber</a:t>
            </a:r>
            <a:r>
              <a:rPr lang="en-US" sz="1800" b="0" i="0" u="none" strike="noStrike" baseline="0" dirty="0">
                <a:solidFill>
                  <a:srgbClr val="585858"/>
                </a:solidFill>
                <a:latin typeface="Gill Sans MT" panose="020B0502020104020203" pitchFamily="34" charset="0"/>
                <a:cs typeface="B Nazanin" panose="00000400000000000000" pitchFamily="2" charset="-78"/>
              </a:rPr>
              <a:t> 0 which is represented as all 0s </a:t>
            </a:r>
          </a:p>
          <a:p>
            <a:r>
              <a:rPr lang="en-US" sz="1800" b="0" i="0" u="none" strike="noStrike" baseline="0" dirty="0">
                <a:solidFill>
                  <a:srgbClr val="2A1A00"/>
                </a:solidFill>
                <a:latin typeface="Gill Sans MT" panose="020B0502020104020203" pitchFamily="34" charset="0"/>
                <a:cs typeface="B Nazanin" panose="00000400000000000000" pitchFamily="2" charset="-78"/>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55275" y="1004274"/>
            <a:ext cx="4271786" cy="5078313"/>
          </a:xfrm>
          <a:prstGeom prst="rect">
            <a:avLst/>
          </a:prstGeom>
          <a:noFill/>
        </p:spPr>
        <p:txBody>
          <a:bodyPr wrap="square" rtlCol="0">
            <a:spAutoFit/>
          </a:bodyPr>
          <a:lstStyle/>
          <a:p>
            <a:pPr algn="r" rtl="1"/>
            <a:r>
              <a:rPr lang="fa-IR" dirty="0">
                <a:cs typeface="B Nazanin" panose="00000400000000000000" pitchFamily="2" charset="-78"/>
              </a:rPr>
              <a:t>• بیت علامت برای اعداد مثبت 0، برای اعداد منفی 1 است</a:t>
            </a:r>
          </a:p>
          <a:p>
            <a:pPr algn="r" rtl="1"/>
            <a:r>
              <a:rPr lang="fa-IR" dirty="0">
                <a:cs typeface="B Nazanin" panose="00000400000000000000" pitchFamily="2" charset="-78"/>
              </a:rPr>
              <a:t>•عدد نرمال فرض می شود و 1 بیت اول معنی و سمت چپ نقطه باینری (برای اعداد غیرصفر) فرض می شود و نشان داده نمی شود</a:t>
            </a:r>
          </a:p>
          <a:p>
            <a:pPr algn="r" rtl="1"/>
            <a:r>
              <a:rPr lang="fa-IR" dirty="0">
                <a:cs typeface="B Nazanin" panose="00000400000000000000" pitchFamily="2" charset="-78"/>
              </a:rPr>
              <a:t>- به عنوان مثال، معنی 1.1001 ... به عنوان 1001 نشان داده می شود ...،</a:t>
            </a:r>
          </a:p>
          <a:p>
            <a:pPr algn="r" rtl="1"/>
            <a:r>
              <a:rPr lang="fa-IR" dirty="0">
                <a:cs typeface="B Nazanin" panose="00000400000000000000" pitchFamily="2" charset="-78"/>
              </a:rPr>
              <a:t>– استثنا عدد 0 است که به صورت تمام 0 ها نمایش داده می شود</a:t>
            </a:r>
          </a:p>
          <a:p>
            <a:pPr marL="285750" indent="-285750" algn="r" rtl="1">
              <a:buFontTx/>
              <a:buChar char="-"/>
            </a:pPr>
            <a:r>
              <a:rPr lang="fa-IR" dirty="0">
                <a:cs typeface="B Nazanin" panose="00000400000000000000" pitchFamily="2" charset="-78"/>
              </a:rPr>
              <a:t>برای شماره های دیگر:</a:t>
            </a:r>
          </a:p>
          <a:p>
            <a:pPr marL="285750" indent="-285750" algn="r" rtl="1">
              <a:buFontTx/>
              <a:buChar char="-"/>
            </a:pPr>
            <a:r>
              <a:rPr lang="fa-IR" dirty="0">
                <a:cs typeface="B Nazanin" panose="00000400000000000000" pitchFamily="2" charset="-78"/>
              </a:rPr>
              <a:t>....</a:t>
            </a:r>
          </a:p>
          <a:p>
            <a:pPr marL="285750" indent="-285750" algn="r" rtl="1">
              <a:buFontTx/>
              <a:buChar char="-"/>
            </a:pPr>
            <a:r>
              <a:rPr lang="fa-IR" dirty="0">
                <a:cs typeface="B Nazanin" panose="00000400000000000000" pitchFamily="2" charset="-78"/>
              </a:rPr>
              <a:t>...</a:t>
            </a:r>
          </a:p>
          <a:p>
            <a:pPr algn="r" rtl="1"/>
            <a:r>
              <a:rPr lang="fa-IR" dirty="0">
                <a:cs typeface="B Nazanin" panose="00000400000000000000" pitchFamily="2" charset="-78"/>
              </a:rPr>
              <a:t>•نما جهت آسان‌تر کردن مرتب‌سازی مغرضانه است</a:t>
            </a:r>
          </a:p>
          <a:p>
            <a:pPr algn="r" rtl="1"/>
            <a:r>
              <a:rPr lang="fa-IR" dirty="0">
                <a:cs typeface="B Nazanin" panose="00000400000000000000" pitchFamily="2" charset="-78"/>
              </a:rPr>
              <a:t>-همه 0ها کوچکترین توان است، همه 1ها بزرگترین هستند</a:t>
            </a:r>
          </a:p>
          <a:p>
            <a:pPr algn="r" rtl="1"/>
            <a:r>
              <a:rPr lang="fa-IR" dirty="0">
                <a:cs typeface="B Nazanin" panose="00000400000000000000" pitchFamily="2" charset="-78"/>
              </a:rPr>
              <a:t>-بایاس 127 برای دقت تکی و 1023 برای دقت دوگانه</a:t>
            </a:r>
          </a:p>
          <a:p>
            <a:pPr algn="r" rtl="1"/>
            <a:r>
              <a:rPr lang="fa-IR" dirty="0">
                <a:cs typeface="B Nazanin" panose="00000400000000000000" pitchFamily="2" charset="-78"/>
              </a:rPr>
              <a:t>-بنابراین، برای اعداد غیر صفر:</a:t>
            </a:r>
          </a:p>
          <a:p>
            <a:pPr algn="r" rtl="1"/>
            <a:r>
              <a:rPr lang="fa-IR" dirty="0">
                <a:cs typeface="B Nazanin" panose="00000400000000000000" pitchFamily="2" charset="-78"/>
              </a:rPr>
              <a:t>...</a:t>
            </a:r>
          </a:p>
          <a:p>
            <a:pPr algn="r" rtl="1"/>
            <a:r>
              <a:rPr lang="fa-IR" dirty="0">
                <a:cs typeface="B Nazanin" panose="00000400000000000000" pitchFamily="2" charset="-78"/>
              </a:rPr>
              <a:t>...</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cs typeface="B Nazanin" panose="00000400000000000000" pitchFamily="2" charset="-78"/>
              </a:rPr>
              <a:t>•</a:t>
            </a:r>
            <a:r>
              <a:rPr lang="en-US" sz="2000" b="0" i="0" u="none" strike="noStrike" baseline="0" dirty="0">
                <a:solidFill>
                  <a:srgbClr val="585858"/>
                </a:solidFill>
                <a:latin typeface="Gill Sans MT" panose="020B0502020104020203" pitchFamily="34" charset="0"/>
                <a:cs typeface="B Nazanin" panose="00000400000000000000" pitchFamily="2" charset="-78"/>
              </a:rPr>
              <a:t>Exponent is </a:t>
            </a:r>
            <a:r>
              <a:rPr lang="en-US" sz="2000" b="0" i="1" u="none" strike="noStrike" baseline="0" dirty="0" err="1">
                <a:solidFill>
                  <a:srgbClr val="585858"/>
                </a:solidFill>
                <a:latin typeface="Gill Sans MT" panose="020B0502020104020203" pitchFamily="34" charset="0"/>
                <a:cs typeface="B Nazanin" panose="00000400000000000000" pitchFamily="2" charset="-78"/>
              </a:rPr>
              <a:t>biased</a:t>
            </a:r>
            <a:r>
              <a:rPr lang="en-US" sz="2000" b="0" i="0" u="none" strike="noStrike" baseline="0" dirty="0" err="1">
                <a:solidFill>
                  <a:srgbClr val="585858"/>
                </a:solidFill>
                <a:latin typeface="Gill Sans MT" panose="020B0502020104020203" pitchFamily="34" charset="0"/>
                <a:cs typeface="B Nazanin" panose="00000400000000000000" pitchFamily="2" charset="-78"/>
              </a:rPr>
              <a:t>to</a:t>
            </a:r>
            <a:r>
              <a:rPr lang="en-US" sz="2000" b="0" i="0" u="none" strike="noStrike" baseline="0" dirty="0">
                <a:solidFill>
                  <a:srgbClr val="585858"/>
                </a:solidFill>
                <a:latin typeface="Gill Sans MT" panose="020B0502020104020203" pitchFamily="34" charset="0"/>
                <a:cs typeface="B Nazanin" panose="00000400000000000000" pitchFamily="2" charset="-78"/>
              </a:rPr>
              <a:t> make sorting easier</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all 0s is smallest exponent, all 1s is largest</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bias of 127 for single precision and 1023 for double precision</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REVIEW: BASIC HARDWARE</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مرور: سخت افزار پایه</a:t>
            </a:r>
            <a:endParaRPr lang="en-US" dirty="0">
              <a:cs typeface="B Nazanin" panose="00000400000000000000" pitchFamily="2" charset="-78"/>
            </a:endParaRPr>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380580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To warm up let's build a logic unit to support the </a:t>
            </a:r>
            <a:r>
              <a:rPr lang="en-US" sz="1800" b="0" i="0" u="none" strike="noStrike" baseline="0" dirty="0" err="1">
                <a:solidFill>
                  <a:srgbClr val="585858"/>
                </a:solidFill>
                <a:latin typeface="Courier New" panose="02070309020205020404" pitchFamily="49" charset="0"/>
                <a:cs typeface="B Nazanin" panose="00000400000000000000" pitchFamily="2" charset="-78"/>
              </a:rPr>
              <a:t>and</a:t>
            </a:r>
            <a:r>
              <a:rPr lang="en-US" sz="1800" b="0" i="0" u="none" strike="noStrike" baseline="0" dirty="0" err="1">
                <a:solidFill>
                  <a:srgbClr val="585858"/>
                </a:solidFill>
                <a:latin typeface="Gill Sans MT" panose="020B0502020104020203" pitchFamily="34" charset="0"/>
                <a:cs typeface="B Nazanin" panose="00000400000000000000" pitchFamily="2" charset="-78"/>
              </a:rPr>
              <a:t>and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or</a:t>
            </a:r>
            <a:r>
              <a:rPr lang="en-US" sz="1800" b="0" i="0" u="none" strike="noStrike" baseline="0" dirty="0" err="1">
                <a:solidFill>
                  <a:srgbClr val="585858"/>
                </a:solidFill>
                <a:latin typeface="Gill Sans MT" panose="020B0502020104020203" pitchFamily="34" charset="0"/>
                <a:cs typeface="B Nazanin" panose="00000400000000000000" pitchFamily="2" charset="-78"/>
              </a:rPr>
              <a:t>instructions</a:t>
            </a:r>
            <a:r>
              <a:rPr lang="en-US" sz="1800" b="0" i="0" u="none" strike="noStrike" baseline="0" dirty="0">
                <a:solidFill>
                  <a:srgbClr val="585858"/>
                </a:solidFill>
                <a:latin typeface="Gill Sans MT" panose="020B0502020104020203" pitchFamily="34" charset="0"/>
                <a:cs typeface="B Nazanin" panose="00000400000000000000" pitchFamily="2" charset="-78"/>
              </a:rPr>
              <a:t> for MIPS (32-bit registers)</a:t>
            </a:r>
          </a:p>
          <a:p>
            <a:r>
              <a:rPr lang="en-US" sz="1800" b="0" i="0" u="none" strike="noStrike" baseline="0" dirty="0">
                <a:solidFill>
                  <a:srgbClr val="585858"/>
                </a:solidFill>
                <a:latin typeface="Gill Sans MT" panose="020B0502020104020203" pitchFamily="34" charset="0"/>
                <a:cs typeface="B Nazanin" panose="00000400000000000000" pitchFamily="2" charset="-78"/>
              </a:rPr>
              <a:t>we'll just build a 1-bit unit and use 32 of them</a:t>
            </a:r>
            <a:endParaRPr lang="fa-IR"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Possible implementation using a </a:t>
            </a:r>
            <a:r>
              <a:rPr lang="en-US" sz="1800" b="0" i="1" u="none" strike="noStrike" baseline="0" dirty="0">
                <a:solidFill>
                  <a:srgbClr val="585858"/>
                </a:solidFill>
                <a:latin typeface="Gill Sans MT" panose="020B0502020104020203" pitchFamily="34" charset="0"/>
                <a:cs typeface="B Nazanin" panose="00000400000000000000" pitchFamily="2" charset="-78"/>
              </a:rPr>
              <a:t>multiplexor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cs typeface="B Nazanin" panose="00000400000000000000" pitchFamily="2" charset="-78"/>
              </a:rPr>
              <a:t>برای گرم کردن، بیایید یک واحد منطقی بسازیم تا از دستورالعمل‌ها و دستورالعمل‌های </a:t>
            </a:r>
            <a:r>
              <a:rPr lang="en-US" dirty="0">
                <a:cs typeface="B Nazanin" panose="00000400000000000000" pitchFamily="2" charset="-78"/>
              </a:rPr>
              <a:t>MIPS (</a:t>
            </a:r>
            <a:r>
              <a:rPr lang="fa-IR" dirty="0">
                <a:cs typeface="B Nazanin" panose="00000400000000000000" pitchFamily="2" charset="-78"/>
              </a:rPr>
              <a:t>رجیسترهای 32 بیتی) پشتیبانی کند.</a:t>
            </a:r>
          </a:p>
          <a:p>
            <a:pPr algn="r" rtl="1"/>
            <a:r>
              <a:rPr lang="fa-IR" dirty="0">
                <a:cs typeface="B Nazanin" panose="00000400000000000000" pitchFamily="2" charset="-78"/>
              </a:rPr>
              <a:t>ما فقط یک واحد 1 بیتی می سازیم و از 32 عدد از آنها استفاده می کنیم</a:t>
            </a:r>
          </a:p>
          <a:p>
            <a:pPr algn="r" rtl="1"/>
            <a:r>
              <a:rPr lang="fa-IR" dirty="0">
                <a:cs typeface="B Nazanin" panose="00000400000000000000" pitchFamily="2" charset="-78"/>
              </a:rPr>
              <a:t>پیاده سازی ممکن با استفاده از مالتی پلکسور</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IMPLEMENTATION WITH A MULTIPLEXOR </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پیاده سازی با مولتی پلکسور</a:t>
            </a:r>
            <a:endParaRPr lang="en-US" dirty="0">
              <a:cs typeface="B Nazanin" panose="00000400000000000000" pitchFamily="2" charset="-78"/>
            </a:endParaRPr>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806937"/>
            <a:ext cx="451835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cs typeface="B Nazanin" panose="00000400000000000000" pitchFamily="2" charset="-78"/>
            </a:endParaRP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MIPS has a </a:t>
            </a:r>
            <a:r>
              <a:rPr lang="en-US" sz="1800" b="0" i="1" u="none" strike="noStrike" baseline="0" dirty="0">
                <a:solidFill>
                  <a:srgbClr val="585858"/>
                </a:solidFill>
                <a:latin typeface="Gill Sans MT" panose="020B0502020104020203" pitchFamily="34" charset="0"/>
                <a:cs typeface="B Nazanin" panose="00000400000000000000" pitchFamily="2" charset="-78"/>
              </a:rPr>
              <a:t>floating point </a:t>
            </a:r>
            <a:r>
              <a:rPr lang="en-US" sz="1800" b="0" i="1" u="none" strike="noStrike" baseline="0" dirty="0" err="1">
                <a:solidFill>
                  <a:srgbClr val="585858"/>
                </a:solidFill>
                <a:latin typeface="Gill Sans MT" panose="020B0502020104020203" pitchFamily="34" charset="0"/>
                <a:cs typeface="B Nazanin" panose="00000400000000000000" pitchFamily="2" charset="-78"/>
              </a:rPr>
              <a:t>coprocessor</a:t>
            </a:r>
            <a:r>
              <a:rPr lang="en-US" sz="1800" b="0" i="0" u="none" strike="noStrike" baseline="0" dirty="0" err="1">
                <a:solidFill>
                  <a:srgbClr val="585858"/>
                </a:solidFill>
                <a:latin typeface="Gill Sans MT" panose="020B0502020104020203" pitchFamily="34" charset="0"/>
                <a:cs typeface="B Nazanin" panose="00000400000000000000" pitchFamily="2" charset="-78"/>
              </a:rPr>
              <a:t>with</a:t>
            </a:r>
            <a:r>
              <a:rPr lang="en-US" sz="1800" b="0" i="0" u="none" strike="noStrike" baseline="0" dirty="0">
                <a:solidFill>
                  <a:srgbClr val="585858"/>
                </a:solidFill>
                <a:latin typeface="Gill Sans MT" panose="020B0502020104020203" pitchFamily="34" charset="0"/>
                <a:cs typeface="B Nazanin" panose="00000400000000000000" pitchFamily="2" charset="-78"/>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cs typeface="B Nazanin" panose="00000400000000000000" pitchFamily="2" charset="-78"/>
              </a:rPr>
              <a:t>•</a:t>
            </a:r>
            <a:r>
              <a:rPr lang="en-US" sz="1800" b="0" i="0" u="none" strike="noStrike" baseline="0" dirty="0">
                <a:solidFill>
                  <a:srgbClr val="585858"/>
                </a:solidFill>
                <a:latin typeface="Gill Sans MT" panose="020B0502020104020203" pitchFamily="34" charset="0"/>
                <a:cs typeface="B Nazanin" panose="00000400000000000000" pitchFamily="2" charset="-78"/>
              </a:rPr>
              <a:t>Floating </a:t>
            </a:r>
            <a:r>
              <a:rPr lang="en-US" sz="1800" b="0" i="0" u="none" strike="noStrike" baseline="0" dirty="0" err="1">
                <a:solidFill>
                  <a:srgbClr val="585858"/>
                </a:solidFill>
                <a:latin typeface="Gill Sans MT" panose="020B0502020104020203" pitchFamily="34" charset="0"/>
                <a:cs typeface="B Nazanin" panose="00000400000000000000" pitchFamily="2" charset="-78"/>
              </a:rPr>
              <a:t>point</a:t>
            </a:r>
            <a:r>
              <a:rPr lang="en-US" sz="1800" b="0" i="1" u="none" strike="noStrike" baseline="0" dirty="0" err="1">
                <a:solidFill>
                  <a:srgbClr val="585858"/>
                </a:solidFill>
                <a:latin typeface="Gill Sans MT" panose="020B0502020104020203" pitchFamily="34" charset="0"/>
                <a:cs typeface="B Nazanin" panose="00000400000000000000" pitchFamily="2" charset="-78"/>
              </a:rPr>
              <a:t>arithmetic</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add.s</a:t>
            </a:r>
            <a:r>
              <a:rPr lang="en-US" sz="1800" b="0" i="0" u="none" strike="noStrike" baseline="0" dirty="0">
                <a:solidFill>
                  <a:srgbClr val="585858"/>
                </a:solidFill>
                <a:latin typeface="Gill Sans MT" panose="020B0502020104020203" pitchFamily="34" charset="0"/>
                <a:cs typeface="B Nazanin" panose="00000400000000000000" pitchFamily="2" charset="-78"/>
              </a:rPr>
              <a:t>(single addition), </a:t>
            </a:r>
            <a:r>
              <a:rPr lang="en-US" sz="1800" b="0" i="0" u="none" strike="noStrike" baseline="0" dirty="0" err="1">
                <a:solidFill>
                  <a:srgbClr val="585858"/>
                </a:solidFill>
                <a:latin typeface="Courier New" panose="02070309020205020404" pitchFamily="49" charset="0"/>
                <a:cs typeface="B Nazanin" panose="00000400000000000000" pitchFamily="2" charset="-78"/>
              </a:rPr>
              <a:t>add.d</a:t>
            </a:r>
            <a:r>
              <a:rPr lang="en-US" sz="1800" b="0" i="0" u="none" strike="noStrike" baseline="0" dirty="0">
                <a:solidFill>
                  <a:srgbClr val="585858"/>
                </a:solidFill>
                <a:latin typeface="Gill Sans MT" panose="020B0502020104020203" pitchFamily="34" charset="0"/>
                <a:cs typeface="B Nazanin" panose="00000400000000000000" pitchFamily="2" charset="-78"/>
              </a:rPr>
              <a:t>(double addition), </a:t>
            </a:r>
            <a:r>
              <a:rPr lang="en-US" sz="1800" b="0" i="0" u="none" strike="noStrike" baseline="0" dirty="0" err="1">
                <a:solidFill>
                  <a:srgbClr val="585858"/>
                </a:solidFill>
                <a:latin typeface="Courier New" panose="02070309020205020404" pitchFamily="49" charset="0"/>
                <a:cs typeface="B Nazanin" panose="00000400000000000000" pitchFamily="2" charset="-78"/>
              </a:rPr>
              <a:t>sub.s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sub.d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mul.s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mul.d</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div.s</a:t>
            </a:r>
            <a:r>
              <a:rPr lang="en-US" sz="1800" b="0" i="0" u="none" strike="noStrike" baseline="0" dirty="0">
                <a:solidFill>
                  <a:srgbClr val="585858"/>
                </a:solidFill>
                <a:latin typeface="Gill Sans MT" panose="020B0502020104020203" pitchFamily="34" charset="0"/>
                <a:cs typeface="B Nazanin" panose="00000400000000000000" pitchFamily="2" charset="-78"/>
              </a:rPr>
              <a:t>, </a:t>
            </a:r>
            <a:r>
              <a:rPr lang="en-US" sz="1800" b="0" i="0" u="none" strike="noStrike" baseline="0" dirty="0" err="1">
                <a:solidFill>
                  <a:srgbClr val="585858"/>
                </a:solidFill>
                <a:latin typeface="Courier New" panose="02070309020205020404" pitchFamily="49" charset="0"/>
                <a:cs typeface="B Nazanin" panose="00000400000000000000" pitchFamily="2" charset="-78"/>
              </a:rPr>
              <a:t>div.d</a:t>
            </a:r>
            <a:endParaRPr lang="en-US" sz="1800" b="0" i="0" u="none" strike="noStrike" baseline="0" dirty="0">
              <a:solidFill>
                <a:srgbClr val="585858"/>
              </a:solidFill>
              <a:latin typeface="Courier New" panose="02070309020205020404" pitchFamily="49" charset="0"/>
              <a:cs typeface="B Nazanin" panose="00000400000000000000" pitchFamily="2" charset="-78"/>
            </a:endParaRP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Courier New" panose="02070309020205020404" pitchFamily="49" charset="0"/>
                <a:cs typeface="B Nazanin" panose="00000400000000000000" pitchFamily="2" charset="-78"/>
              </a:rPr>
              <a:t>Add.s</a:t>
            </a:r>
            <a:r>
              <a:rPr lang="en-US" sz="1800" b="0" i="0" u="none" strike="noStrike" baseline="0" dirty="0">
                <a:solidFill>
                  <a:srgbClr val="585858"/>
                </a:solidFill>
                <a:latin typeface="Courier New" panose="02070309020205020404" pitchFamily="49" charset="0"/>
                <a:cs typeface="B Nazanin" panose="00000400000000000000" pitchFamily="2" charset="-78"/>
              </a:rPr>
              <a:t> $f2,$f4,$f6</a:t>
            </a:r>
          </a:p>
          <a:p>
            <a:r>
              <a:rPr lang="en-US" sz="1800" b="0" i="0" u="none" strike="noStrike" baseline="0" dirty="0">
                <a:solidFill>
                  <a:srgbClr val="2A1A00"/>
                </a:solidFill>
                <a:latin typeface="Gill Sans MT" panose="020B0502020104020203" pitchFamily="34" charset="0"/>
                <a:cs typeface="B Nazanin" panose="00000400000000000000" pitchFamily="2" charset="-78"/>
              </a:rPr>
              <a:t>–</a:t>
            </a:r>
            <a:r>
              <a:rPr lang="en-US" sz="1800" b="0" i="0" u="none" strike="noStrike" baseline="0" dirty="0" err="1">
                <a:solidFill>
                  <a:srgbClr val="585858"/>
                </a:solidFill>
                <a:latin typeface="Courier New" panose="02070309020205020404" pitchFamily="49" charset="0"/>
                <a:cs typeface="B Nazanin" panose="00000400000000000000" pitchFamily="2" charset="-78"/>
              </a:rPr>
              <a:t>Mul.s</a:t>
            </a:r>
            <a:r>
              <a:rPr lang="en-US" sz="1800" b="0" i="0" u="none" strike="noStrike" baseline="0" dirty="0">
                <a:solidFill>
                  <a:srgbClr val="585858"/>
                </a:solidFill>
                <a:latin typeface="Courier New" panose="02070309020205020404" pitchFamily="49" charset="0"/>
                <a:cs typeface="B Nazanin" panose="00000400000000000000" pitchFamily="2" charset="-78"/>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625650" y="1004274"/>
            <a:ext cx="4518349" cy="3139321"/>
          </a:xfrm>
          <a:prstGeom prst="rect">
            <a:avLst/>
          </a:prstGeom>
          <a:noFill/>
        </p:spPr>
        <p:txBody>
          <a:bodyPr wrap="square" rtlCol="0">
            <a:spAutoFit/>
          </a:bodyPr>
          <a:lstStyle/>
          <a:p>
            <a:pPr algn="r" rtl="1"/>
            <a:r>
              <a:rPr lang="en-US" dirty="0">
                <a:cs typeface="B Nazanin" panose="00000400000000000000" pitchFamily="2" charset="-78"/>
              </a:rPr>
              <a:t>•MIPS </a:t>
            </a:r>
            <a:r>
              <a:rPr lang="fa-IR" dirty="0">
                <a:cs typeface="B Nazanin" panose="00000400000000000000" pitchFamily="2" charset="-78"/>
              </a:rPr>
              <a:t>دارای یک پردازنده مشترک ممیز شناور با سی و دو رجیستر 32 بیتی $</a:t>
            </a:r>
            <a:r>
              <a:rPr lang="en-US" dirty="0">
                <a:cs typeface="B Nazanin" panose="00000400000000000000" pitchFamily="2" charset="-78"/>
              </a:rPr>
              <a:t>f0 -$f31 </a:t>
            </a:r>
            <a:r>
              <a:rPr lang="fa-IR" dirty="0">
                <a:cs typeface="B Nazanin" panose="00000400000000000000" pitchFamily="2" charset="-78"/>
              </a:rPr>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cs typeface="B Nazanin" panose="00000400000000000000" pitchFamily="2" charset="-78"/>
              </a:rPr>
              <a:t>•نقطه حسابی شناور:</a:t>
            </a:r>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a:p>
            <a:pPr algn="r" rtl="1"/>
            <a:r>
              <a:rPr lang="en-US" dirty="0">
                <a:cs typeface="B Nazanin" panose="00000400000000000000" pitchFamily="2" charset="-78"/>
              </a:rPr>
              <a:t>…</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FLOATING POINT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dirty="0">
                <a:solidFill>
                  <a:srgbClr val="2A1A00"/>
                </a:solidFill>
                <a:latin typeface="Impact" panose="020B0806030902050204" pitchFamily="34" charset="0"/>
                <a:cs typeface="B Nazanin" panose="00000400000000000000" pitchFamily="2" charset="-78"/>
              </a:rPr>
              <a:t>اعشار</a:t>
            </a:r>
            <a:endParaRPr lang="en-US" dirty="0">
              <a:cs typeface="B Nazanin" panose="00000400000000000000" pitchFamily="2" charset="-78"/>
            </a:endParaRPr>
          </a:p>
        </p:txBody>
      </p:sp>
    </p:spTree>
    <p:extLst>
      <p:ext uri="{BB962C8B-B14F-4D97-AF65-F5344CB8AC3E}">
        <p14:creationId xmlns:p14="http://schemas.microsoft.com/office/powerpoint/2010/main" val="102504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828562"/>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62</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65</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نیز بر اساس نحوه ی خودکشی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0" y="1200329"/>
            <a:ext cx="4562667"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Selects one of the inputs to be the output </a:t>
            </a:r>
          </a:p>
          <a:p>
            <a:r>
              <a:rPr lang="en-US" sz="1800" b="0" i="0" u="none" strike="noStrike" baseline="0" dirty="0">
                <a:solidFill>
                  <a:srgbClr val="585858"/>
                </a:solidFill>
                <a:latin typeface="Gill Sans MT" panose="020B0502020104020203" pitchFamily="34" charset="0"/>
                <a:cs typeface="B Nazanin" panose="00000400000000000000" pitchFamily="2" charset="-78"/>
              </a:rPr>
              <a:t>based on a control input </a:t>
            </a:r>
            <a:endParaRPr lang="fa-IR" sz="1800" b="0" i="0" u="none" strike="noStrike" baseline="0" dirty="0">
              <a:solidFill>
                <a:srgbClr val="585858"/>
              </a:solidFill>
              <a:latin typeface="Gill Sans MT" panose="020B0502020104020203" pitchFamily="34" charset="0"/>
              <a:cs typeface="B Nazanin" panose="00000400000000000000" pitchFamily="2" charset="-78"/>
            </a:endParaRPr>
          </a:p>
          <a:p>
            <a:r>
              <a:rPr lang="en-US" sz="1800" b="0" i="0" u="none" strike="noStrike" baseline="0" dirty="0">
                <a:solidFill>
                  <a:srgbClr val="585858"/>
                </a:solidFill>
                <a:latin typeface="Gill Sans MT" panose="020B0502020104020203" pitchFamily="34" charset="0"/>
                <a:cs typeface="B Nazanin" panose="00000400000000000000" pitchFamily="2" charset="-78"/>
              </a:rPr>
              <a:t>Lets build our ALU using a MUX (multiplexor): </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562667" y="1205796"/>
            <a:ext cx="4455369" cy="1200329"/>
          </a:xfrm>
          <a:prstGeom prst="rect">
            <a:avLst/>
          </a:prstGeom>
          <a:noFill/>
        </p:spPr>
        <p:txBody>
          <a:bodyPr wrap="square" rtlCol="0">
            <a:spAutoFit/>
          </a:bodyPr>
          <a:lstStyle/>
          <a:p>
            <a:pPr algn="r" rtl="1"/>
            <a:r>
              <a:rPr lang="fa-IR" dirty="0">
                <a:cs typeface="B Nazanin" panose="00000400000000000000" pitchFamily="2" charset="-78"/>
              </a:rPr>
              <a:t>یکی از ورودی ها را به عنوان خروجی انتخاب می کند</a:t>
            </a:r>
          </a:p>
          <a:p>
            <a:pPr algn="r" rtl="1"/>
            <a:r>
              <a:rPr lang="fa-IR" dirty="0">
                <a:cs typeface="B Nazanin" panose="00000400000000000000" pitchFamily="2" charset="-78"/>
              </a:rPr>
              <a:t>بر اساس یک ورودی کنترلی</a:t>
            </a:r>
          </a:p>
          <a:p>
            <a:pPr algn="r" rtl="1"/>
            <a:r>
              <a:rPr lang="fa-IR" dirty="0">
                <a:cs typeface="B Nazanin" panose="00000400000000000000" pitchFamily="2" charset="-78"/>
              </a:rPr>
              <a:t>اجازه دهید </a:t>
            </a:r>
            <a:r>
              <a:rPr lang="en-US" dirty="0">
                <a:cs typeface="B Nazanin" panose="00000400000000000000" pitchFamily="2" charset="-78"/>
              </a:rPr>
              <a:t>ALU </a:t>
            </a:r>
            <a:r>
              <a:rPr lang="fa-IR" dirty="0">
                <a:cs typeface="B Nazanin" panose="00000400000000000000" pitchFamily="2" charset="-78"/>
              </a:rPr>
              <a:t>خود را با استفاده از یک </a:t>
            </a:r>
            <a:r>
              <a:rPr lang="en-US" dirty="0">
                <a:cs typeface="B Nazanin" panose="00000400000000000000" pitchFamily="2" charset="-78"/>
              </a:rPr>
              <a:t>MUX (</a:t>
            </a:r>
            <a:r>
              <a:rPr lang="fa-IR" dirty="0">
                <a:cs typeface="B Nazanin" panose="00000400000000000000" pitchFamily="2" charset="-78"/>
              </a:rPr>
              <a:t>مولتی پلکسور) بسازیم:</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cs typeface="B Nazanin" panose="00000400000000000000" pitchFamily="2" charset="-78"/>
              </a:rPr>
              <a:t>A SIMPLE MULTI-FUNCTION LOGIC UNIT</a:t>
            </a:r>
            <a:endParaRPr lang="fa-IR" sz="1800" b="0" i="0" u="none" strike="noStrike" baseline="0" dirty="0">
              <a:solidFill>
                <a:srgbClr val="2A1A00"/>
              </a:solidFill>
              <a:latin typeface="Impact" panose="020B0806030902050204" pitchFamily="34" charset="0"/>
              <a:cs typeface="B Nazanin" panose="00000400000000000000" pitchFamily="2" charset="-78"/>
            </a:endParaRPr>
          </a:p>
          <a:p>
            <a:pPr algn="ctr"/>
            <a:r>
              <a:rPr lang="fa-IR" sz="1800" b="0" i="0" u="none" strike="noStrike" baseline="0" dirty="0">
                <a:latin typeface="ArialMT"/>
                <a:cs typeface="B Nazanin" panose="00000400000000000000" pitchFamily="2" charset="-78"/>
              </a:rPr>
              <a:t>یک واحد منطقی چند منظوره ساده</a:t>
            </a:r>
            <a:endParaRPr lang="en-US" dirty="0">
              <a:cs typeface="B Nazanin" panose="00000400000000000000" pitchFamily="2" charset="-78"/>
            </a:endParaRPr>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cs typeface="B Nazanin" panose="00000400000000000000" pitchFamily="2" charset="-78"/>
              </a:rPr>
              <a:t>Half Adder Design:</a:t>
            </a:r>
          </a:p>
          <a:p>
            <a:r>
              <a:rPr lang="en-US" sz="1800" b="0" i="0" u="none" strike="noStrike" baseline="0" dirty="0">
                <a:solidFill>
                  <a:srgbClr val="585858"/>
                </a:solidFill>
                <a:latin typeface="Gill Sans MT" panose="020B0502020104020203" pitchFamily="34" charset="0"/>
                <a:cs typeface="B Nazanin" panose="00000400000000000000" pitchFamily="2" charset="-78"/>
              </a:rPr>
              <a:t>1.needs 2 inputs 2 outputs</a:t>
            </a:r>
          </a:p>
          <a:p>
            <a:r>
              <a:rPr lang="en-US" sz="1800" b="0" i="0" u="none" strike="noStrike" baseline="0" dirty="0">
                <a:solidFill>
                  <a:srgbClr val="585858"/>
                </a:solidFill>
                <a:latin typeface="Gill Sans MT" panose="020B0502020104020203" pitchFamily="34" charset="0"/>
                <a:cs typeface="B Nazanin" panose="00000400000000000000" pitchFamily="2" charset="-78"/>
              </a:rPr>
              <a:t>2. Truth Table:</a:t>
            </a:r>
            <a:endParaRPr lang="en-US" dirty="0">
              <a:cs typeface="B Nazanin" panose="00000400000000000000" pitchFamily="2" charset="-78"/>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cs typeface="B Nazanin" panose="00000400000000000000" pitchFamily="2" charset="-78"/>
              </a:rPr>
              <a:t>طراحی نیم جمع کننده:</a:t>
            </a:r>
          </a:p>
          <a:p>
            <a:pPr algn="r" rtl="1"/>
            <a:r>
              <a:rPr lang="fa-IR" dirty="0">
                <a:cs typeface="B Nazanin" panose="00000400000000000000" pitchFamily="2" charset="-78"/>
              </a:rPr>
              <a:t>1.نیاز به 2 ورودی 2 خروجی دارد</a:t>
            </a:r>
          </a:p>
          <a:p>
            <a:pPr algn="r" rtl="1"/>
            <a:r>
              <a:rPr lang="fa-IR" dirty="0">
                <a:cs typeface="B Nazanin" panose="00000400000000000000" pitchFamily="2" charset="-78"/>
              </a:rPr>
              <a:t>2. جدول حقیقت:</a:t>
            </a:r>
            <a:endParaRPr lang="en-US" dirty="0">
              <a:cs typeface="B Nazanin" panose="00000400000000000000" pitchFamily="2" charset="-78"/>
            </a:endParaRP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cs typeface="B Nazanin" panose="00000400000000000000" pitchFamily="2" charset="-78"/>
              </a:rPr>
              <a:t>HALF ADDER</a:t>
            </a:r>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212</TotalTime>
  <Words>3122</Words>
  <Application>Microsoft Office PowerPoint</Application>
  <PresentationFormat>On-screen Show (4:3)</PresentationFormat>
  <Paragraphs>360</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14</cp:revision>
  <dcterms:created xsi:type="dcterms:W3CDTF">2023-06-10T17:44:25Z</dcterms:created>
  <dcterms:modified xsi:type="dcterms:W3CDTF">2023-06-26T08:37:31Z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